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69" r:id="rId3"/>
    <p:sldId id="270" r:id="rId4"/>
    <p:sldId id="271" r:id="rId5"/>
    <p:sldId id="272" r:id="rId6"/>
    <p:sldId id="273" r:id="rId7"/>
    <p:sldId id="274" r:id="rId8"/>
    <p:sldId id="275" r:id="rId9"/>
    <p:sldId id="276" r:id="rId10"/>
    <p:sldId id="277" r:id="rId11"/>
    <p:sldId id="278" r:id="rId12"/>
    <p:sldId id="279" r:id="rId13"/>
    <p:sldId id="281" r:id="rId14"/>
    <p:sldId id="280"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3B3B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6197"/>
  </p:normalViewPr>
  <p:slideViewPr>
    <p:cSldViewPr snapToGrid="0">
      <p:cViewPr varScale="1">
        <p:scale>
          <a:sx n="121" d="100"/>
          <a:sy n="121" d="100"/>
        </p:scale>
        <p:origin x="200" y="2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a:p>
        </p:txBody>
      </p:sp>
      <p:sp>
        <p:nvSpPr>
          <p:cNvPr id="4" name="Date Placeholder 3"/>
          <p:cNvSpPr>
            <a:spLocks noGrp="1"/>
          </p:cNvSpPr>
          <p:nvPr>
            <p:ph type="dt" sz="half" idx="10"/>
          </p:nvPr>
        </p:nvSpPr>
        <p:spPr/>
        <p:txBody>
          <a:bodyPr/>
          <a:lstStyle/>
          <a:p>
            <a:fld id="{C764DE79-268F-4C1A-8933-263129D2AF90}" type="datetimeFigureOut">
              <a:rPr lang="en-US" dirty="0"/>
              <a:t>10/21/22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4923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Date Placeholder 3"/>
          <p:cNvSpPr>
            <a:spLocks noGrp="1"/>
          </p:cNvSpPr>
          <p:nvPr>
            <p:ph type="dt" sz="half" idx="10"/>
          </p:nvPr>
        </p:nvSpPr>
        <p:spPr/>
        <p:txBody>
          <a:bodyPr/>
          <a:lstStyle/>
          <a:p>
            <a:fld id="{C764DE79-268F-4C1A-8933-263129D2AF90}" type="datetimeFigureOut">
              <a:rPr lang="en-US" dirty="0"/>
              <a:t>10/21/22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54809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tr-TR"/>
              <a:t>Asıl başlık stilini düzenlemek için tıklayın</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Date Placeholder 3"/>
          <p:cNvSpPr>
            <a:spLocks noGrp="1"/>
          </p:cNvSpPr>
          <p:nvPr>
            <p:ph type="dt" sz="half" idx="10"/>
          </p:nvPr>
        </p:nvSpPr>
        <p:spPr/>
        <p:txBody>
          <a:bodyPr/>
          <a:lstStyle/>
          <a:p>
            <a:fld id="{C764DE79-268F-4C1A-8933-263129D2AF90}" type="datetimeFigureOut">
              <a:rPr lang="en-US" dirty="0"/>
              <a:t>10/21/22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78620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Date Placeholder 3"/>
          <p:cNvSpPr>
            <a:spLocks noGrp="1"/>
          </p:cNvSpPr>
          <p:nvPr>
            <p:ph type="dt" sz="half" idx="10"/>
          </p:nvPr>
        </p:nvSpPr>
        <p:spPr/>
        <p:txBody>
          <a:bodyPr/>
          <a:lstStyle/>
          <a:p>
            <a:fld id="{C764DE79-268F-4C1A-8933-263129D2AF90}" type="datetimeFigureOut">
              <a:rPr lang="en-US" dirty="0"/>
              <a:t>10/21/22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4894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C764DE79-268F-4C1A-8933-263129D2AF90}" type="datetimeFigureOut">
              <a:rPr lang="en-US" dirty="0"/>
              <a:t>10/21/22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87173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5" name="Date Placeholder 4"/>
          <p:cNvSpPr>
            <a:spLocks noGrp="1"/>
          </p:cNvSpPr>
          <p:nvPr>
            <p:ph type="dt" sz="half" idx="10"/>
          </p:nvPr>
        </p:nvSpPr>
        <p:spPr/>
        <p:txBody>
          <a:bodyPr/>
          <a:lstStyle/>
          <a:p>
            <a:fld id="{C764DE79-268F-4C1A-8933-263129D2AF90}" type="datetimeFigureOut">
              <a:rPr lang="en-US" dirty="0"/>
              <a:t>10/21/22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12881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tr-TR"/>
              <a:t>Asıl başlık stilini düzenlemek için tıklayın</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7" name="Date Placeholder 6"/>
          <p:cNvSpPr>
            <a:spLocks noGrp="1"/>
          </p:cNvSpPr>
          <p:nvPr>
            <p:ph type="dt" sz="half" idx="10"/>
          </p:nvPr>
        </p:nvSpPr>
        <p:spPr/>
        <p:txBody>
          <a:bodyPr/>
          <a:lstStyle/>
          <a:p>
            <a:fld id="{C764DE79-268F-4C1A-8933-263129D2AF90}" type="datetimeFigureOut">
              <a:rPr lang="en-US" dirty="0"/>
              <a:t>10/21/22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87126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a:p>
        </p:txBody>
      </p:sp>
      <p:sp>
        <p:nvSpPr>
          <p:cNvPr id="3" name="Date Placeholder 2"/>
          <p:cNvSpPr>
            <a:spLocks noGrp="1"/>
          </p:cNvSpPr>
          <p:nvPr>
            <p:ph type="dt" sz="half" idx="10"/>
          </p:nvPr>
        </p:nvSpPr>
        <p:spPr/>
        <p:txBody>
          <a:bodyPr/>
          <a:lstStyle/>
          <a:p>
            <a:fld id="{C764DE79-268F-4C1A-8933-263129D2AF90}" type="datetimeFigureOut">
              <a:rPr lang="en-US" dirty="0"/>
              <a:t>10/21/22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40621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10/21/22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47478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C764DE79-268F-4C1A-8933-263129D2AF90}" type="datetimeFigureOut">
              <a:rPr lang="en-US" dirty="0"/>
              <a:t>10/21/22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35815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C764DE79-268F-4C1A-8933-263129D2AF90}" type="datetimeFigureOut">
              <a:rPr lang="en-US" dirty="0"/>
              <a:t>10/21/22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25847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10/21/22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22171821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B3B3B"/>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1DC996-1A4B-4D4F-A733-3A00E5ABC2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332" y="0"/>
            <a:ext cx="2325467" cy="2325467"/>
          </a:xfrm>
          <a:prstGeom prst="rect">
            <a:avLst/>
          </a:prstGeom>
        </p:spPr>
      </p:pic>
      <p:sp>
        <p:nvSpPr>
          <p:cNvPr id="11" name="TextBox 10">
            <a:extLst>
              <a:ext uri="{FF2B5EF4-FFF2-40B4-BE49-F238E27FC236}">
                <a16:creationId xmlns:a16="http://schemas.microsoft.com/office/drawing/2014/main" id="{00CC22B5-8500-2C45-91DE-A596A6DF1C3B}"/>
              </a:ext>
            </a:extLst>
          </p:cNvPr>
          <p:cNvSpPr txBox="1"/>
          <p:nvPr/>
        </p:nvSpPr>
        <p:spPr>
          <a:xfrm>
            <a:off x="870857" y="2380343"/>
            <a:ext cx="6035627" cy="2769989"/>
          </a:xfrm>
          <a:prstGeom prst="rect">
            <a:avLst/>
          </a:prstGeom>
          <a:solidFill>
            <a:srgbClr val="3B3B3B"/>
          </a:solidFill>
        </p:spPr>
        <p:txBody>
          <a:bodyPr wrap="none" rtlCol="0">
            <a:spAutoFit/>
          </a:bodyPr>
          <a:lstStyle/>
          <a:p>
            <a:r>
              <a:rPr lang="en-US" sz="6600" dirty="0">
                <a:solidFill>
                  <a:srgbClr val="FF6600"/>
                </a:solidFill>
              </a:rPr>
              <a:t>G2M Case Study</a:t>
            </a:r>
          </a:p>
          <a:p>
            <a:r>
              <a:rPr lang="en-US" sz="4000" dirty="0"/>
              <a:t>Cab Investment Firm</a:t>
            </a:r>
          </a:p>
          <a:p>
            <a:endParaRPr lang="en-US" sz="4000" dirty="0"/>
          </a:p>
          <a:p>
            <a:r>
              <a:rPr lang="en-US" sz="2800" b="1" dirty="0"/>
              <a:t>20.10.2022</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çerik Yer Tutucusu 5">
            <a:extLst>
              <a:ext uri="{FF2B5EF4-FFF2-40B4-BE49-F238E27FC236}">
                <a16:creationId xmlns:a16="http://schemas.microsoft.com/office/drawing/2014/main" id="{5E957A60-FE4D-D4E2-B182-C6AAB14F2B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8705" y="1774770"/>
            <a:ext cx="8392248" cy="3684644"/>
          </a:xfrm>
        </p:spPr>
      </p:pic>
      <p:sp>
        <p:nvSpPr>
          <p:cNvPr id="4" name="Rectangle 3">
            <a:extLst>
              <a:ext uri="{FF2B5EF4-FFF2-40B4-BE49-F238E27FC236}">
                <a16:creationId xmlns:a16="http://schemas.microsoft.com/office/drawing/2014/main" id="{FAC3FF85-C09C-AEB6-BAF1-A57FB368560A}"/>
              </a:ext>
            </a:extLst>
          </p:cNvPr>
          <p:cNvSpPr>
            <a:spLocks noGrp="1"/>
          </p:cNvSpPr>
          <p:nvPr>
            <p:ph type="title"/>
          </p:nvPr>
        </p:nvSpPr>
        <p:spPr>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dirty="0">
                <a:solidFill>
                  <a:schemeClr val="accent2"/>
                </a:solidFill>
              </a:rPr>
              <a:t>Profit Analysis </a:t>
            </a:r>
            <a:br>
              <a:rPr lang="tr-TR" dirty="0">
                <a:solidFill>
                  <a:schemeClr val="accent2"/>
                </a:solidFill>
              </a:rPr>
            </a:br>
            <a:r>
              <a:rPr lang="tr-TR" sz="2000" i="1" dirty="0" err="1">
                <a:solidFill>
                  <a:schemeClr val="accent2"/>
                </a:solidFill>
              </a:rPr>
              <a:t>by</a:t>
            </a:r>
            <a:r>
              <a:rPr lang="tr-TR" sz="2000" i="1" dirty="0">
                <a:solidFill>
                  <a:schemeClr val="accent2"/>
                </a:solidFill>
              </a:rPr>
              <a:t> </a:t>
            </a:r>
            <a:r>
              <a:rPr lang="tr-TR" sz="2000" i="1" dirty="0" err="1">
                <a:solidFill>
                  <a:schemeClr val="accent2"/>
                </a:solidFill>
              </a:rPr>
              <a:t>age</a:t>
            </a:r>
            <a:r>
              <a:rPr lang="tr-TR" sz="2000" i="1" dirty="0">
                <a:solidFill>
                  <a:schemeClr val="accent2"/>
                </a:solidFill>
              </a:rPr>
              <a:t> </a:t>
            </a:r>
            <a:endParaRPr lang="tr-TR" i="1" dirty="0">
              <a:solidFill>
                <a:schemeClr val="accent2"/>
              </a:solidFill>
            </a:endParaRPr>
          </a:p>
        </p:txBody>
      </p:sp>
      <p:sp>
        <p:nvSpPr>
          <p:cNvPr id="7" name="Metin kutusu 6">
            <a:extLst>
              <a:ext uri="{FF2B5EF4-FFF2-40B4-BE49-F238E27FC236}">
                <a16:creationId xmlns:a16="http://schemas.microsoft.com/office/drawing/2014/main" id="{328D81DE-810B-4601-CF8F-94657260F11D}"/>
              </a:ext>
            </a:extLst>
          </p:cNvPr>
          <p:cNvSpPr txBox="1"/>
          <p:nvPr/>
        </p:nvSpPr>
        <p:spPr>
          <a:xfrm>
            <a:off x="2910829" y="5822731"/>
            <a:ext cx="8219626" cy="369332"/>
          </a:xfrm>
          <a:prstGeom prst="rect">
            <a:avLst/>
          </a:prstGeom>
          <a:noFill/>
        </p:spPr>
        <p:txBody>
          <a:bodyPr wrap="square" rtlCol="0">
            <a:spAutoFit/>
          </a:bodyPr>
          <a:lstStyle/>
          <a:p>
            <a:r>
              <a:rPr lang="tr-TR" dirty="0" err="1"/>
              <a:t>Majority</a:t>
            </a:r>
            <a:r>
              <a:rPr lang="tr-TR" dirty="0"/>
              <a:t> of </a:t>
            </a:r>
            <a:r>
              <a:rPr lang="tr-TR" dirty="0" err="1"/>
              <a:t>cab</a:t>
            </a:r>
            <a:r>
              <a:rPr lang="tr-TR" dirty="0"/>
              <a:t> </a:t>
            </a:r>
            <a:r>
              <a:rPr lang="tr-TR" dirty="0" err="1"/>
              <a:t>users</a:t>
            </a:r>
            <a:r>
              <a:rPr lang="tr-TR" dirty="0"/>
              <a:t> </a:t>
            </a:r>
            <a:r>
              <a:rPr lang="tr-TR" dirty="0" err="1"/>
              <a:t>are</a:t>
            </a:r>
            <a:r>
              <a:rPr lang="tr-TR" dirty="0"/>
              <a:t> in 25-40 </a:t>
            </a:r>
            <a:r>
              <a:rPr lang="tr-TR" dirty="0" err="1"/>
              <a:t>age</a:t>
            </a:r>
            <a:r>
              <a:rPr lang="tr-TR" dirty="0"/>
              <a:t> </a:t>
            </a:r>
            <a:r>
              <a:rPr lang="tr-TR" dirty="0" err="1"/>
              <a:t>group</a:t>
            </a:r>
            <a:r>
              <a:rPr lang="tr-TR" dirty="0"/>
              <a:t> </a:t>
            </a:r>
            <a:r>
              <a:rPr lang="tr-TR" dirty="0" err="1"/>
              <a:t>for</a:t>
            </a:r>
            <a:r>
              <a:rPr lang="tr-TR" dirty="0"/>
              <a:t> </a:t>
            </a:r>
            <a:r>
              <a:rPr lang="tr-TR" dirty="0" err="1"/>
              <a:t>both</a:t>
            </a:r>
            <a:r>
              <a:rPr lang="tr-TR" dirty="0"/>
              <a:t> </a:t>
            </a:r>
            <a:r>
              <a:rPr lang="tr-TR" dirty="0" err="1"/>
              <a:t>companies</a:t>
            </a:r>
            <a:r>
              <a:rPr lang="tr-TR" dirty="0"/>
              <a:t>. </a:t>
            </a:r>
          </a:p>
        </p:txBody>
      </p:sp>
    </p:spTree>
    <p:extLst>
      <p:ext uri="{BB962C8B-B14F-4D97-AF65-F5344CB8AC3E}">
        <p14:creationId xmlns:p14="http://schemas.microsoft.com/office/powerpoint/2010/main" val="793008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çerik Yer Tutucusu 5">
            <a:extLst>
              <a:ext uri="{FF2B5EF4-FFF2-40B4-BE49-F238E27FC236}">
                <a16:creationId xmlns:a16="http://schemas.microsoft.com/office/drawing/2014/main" id="{83344560-2638-F7B0-A521-5BED436CEE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4427" y="1762345"/>
            <a:ext cx="7845090" cy="3251706"/>
          </a:xfrm>
        </p:spPr>
      </p:pic>
      <p:sp>
        <p:nvSpPr>
          <p:cNvPr id="4" name="Rectangle 3">
            <a:extLst>
              <a:ext uri="{FF2B5EF4-FFF2-40B4-BE49-F238E27FC236}">
                <a16:creationId xmlns:a16="http://schemas.microsoft.com/office/drawing/2014/main" id="{6CDF18E0-2E3A-2109-D958-528336E3360B}"/>
              </a:ext>
            </a:extLst>
          </p:cNvPr>
          <p:cNvSpPr>
            <a:spLocks noGrp="1"/>
          </p:cNvSpPr>
          <p:nvPr>
            <p:ph type="title"/>
          </p:nvPr>
        </p:nvSpPr>
        <p:spPr>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dirty="0">
                <a:solidFill>
                  <a:schemeClr val="accent2"/>
                </a:solidFill>
              </a:rPr>
              <a:t>Profit Analysis </a:t>
            </a:r>
            <a:br>
              <a:rPr lang="tr-TR" dirty="0">
                <a:solidFill>
                  <a:schemeClr val="accent2"/>
                </a:solidFill>
              </a:rPr>
            </a:br>
            <a:r>
              <a:rPr lang="tr-TR" sz="2000" i="1" dirty="0" err="1">
                <a:solidFill>
                  <a:schemeClr val="accent2"/>
                </a:solidFill>
              </a:rPr>
              <a:t>by</a:t>
            </a:r>
            <a:r>
              <a:rPr lang="tr-TR" sz="2000" i="1" dirty="0">
                <a:solidFill>
                  <a:schemeClr val="accent2"/>
                </a:solidFill>
              </a:rPr>
              <a:t> </a:t>
            </a:r>
            <a:r>
              <a:rPr lang="tr-TR" sz="2000" i="1" dirty="0" err="1">
                <a:solidFill>
                  <a:schemeClr val="accent2"/>
                </a:solidFill>
              </a:rPr>
              <a:t>income</a:t>
            </a:r>
            <a:r>
              <a:rPr lang="tr-TR" sz="2000" i="1" dirty="0">
                <a:solidFill>
                  <a:schemeClr val="accent2"/>
                </a:solidFill>
              </a:rPr>
              <a:t> </a:t>
            </a:r>
            <a:r>
              <a:rPr lang="tr-TR" sz="2000" i="1" dirty="0" err="1">
                <a:solidFill>
                  <a:schemeClr val="accent2"/>
                </a:solidFill>
              </a:rPr>
              <a:t>group</a:t>
            </a:r>
            <a:r>
              <a:rPr lang="tr-TR" sz="2000" i="1" dirty="0">
                <a:solidFill>
                  <a:schemeClr val="accent2"/>
                </a:solidFill>
              </a:rPr>
              <a:t> </a:t>
            </a:r>
            <a:endParaRPr lang="tr-TR" i="1" dirty="0">
              <a:solidFill>
                <a:schemeClr val="accent2"/>
              </a:solidFill>
            </a:endParaRPr>
          </a:p>
        </p:txBody>
      </p:sp>
      <p:sp>
        <p:nvSpPr>
          <p:cNvPr id="7" name="Metin kutusu 6">
            <a:extLst>
              <a:ext uri="{FF2B5EF4-FFF2-40B4-BE49-F238E27FC236}">
                <a16:creationId xmlns:a16="http://schemas.microsoft.com/office/drawing/2014/main" id="{47B242F4-CF5F-FA13-A461-6B292B522531}"/>
              </a:ext>
            </a:extLst>
          </p:cNvPr>
          <p:cNvSpPr txBox="1"/>
          <p:nvPr/>
        </p:nvSpPr>
        <p:spPr>
          <a:xfrm>
            <a:off x="3058510" y="5591504"/>
            <a:ext cx="8650014" cy="369332"/>
          </a:xfrm>
          <a:prstGeom prst="rect">
            <a:avLst/>
          </a:prstGeom>
          <a:noFill/>
        </p:spPr>
        <p:txBody>
          <a:bodyPr wrap="square" rtlCol="0">
            <a:spAutoFit/>
          </a:bodyPr>
          <a:lstStyle/>
          <a:p>
            <a:r>
              <a:rPr lang="tr-TR" dirty="0" err="1"/>
              <a:t>Most</a:t>
            </a:r>
            <a:r>
              <a:rPr lang="tr-TR" dirty="0"/>
              <a:t> of </a:t>
            </a:r>
            <a:r>
              <a:rPr lang="tr-TR" dirty="0" err="1"/>
              <a:t>the</a:t>
            </a:r>
            <a:r>
              <a:rPr lang="tr-TR" dirty="0"/>
              <a:t> </a:t>
            </a:r>
            <a:r>
              <a:rPr lang="tr-TR" dirty="0" err="1"/>
              <a:t>users</a:t>
            </a:r>
            <a:r>
              <a:rPr lang="tr-TR" dirty="0"/>
              <a:t> </a:t>
            </a:r>
            <a:r>
              <a:rPr lang="tr-TR" dirty="0" err="1"/>
              <a:t>are</a:t>
            </a:r>
            <a:r>
              <a:rPr lang="tr-TR" dirty="0"/>
              <a:t> in </a:t>
            </a:r>
            <a:r>
              <a:rPr lang="tr-TR" dirty="0" err="1"/>
              <a:t>high</a:t>
            </a:r>
            <a:r>
              <a:rPr lang="tr-TR" dirty="0"/>
              <a:t> </a:t>
            </a:r>
            <a:r>
              <a:rPr lang="tr-TR" dirty="0" err="1"/>
              <a:t>and</a:t>
            </a:r>
            <a:r>
              <a:rPr lang="tr-TR" dirty="0"/>
              <a:t> </a:t>
            </a:r>
            <a:r>
              <a:rPr lang="tr-TR" dirty="0" err="1"/>
              <a:t>middle</a:t>
            </a:r>
            <a:r>
              <a:rPr lang="tr-TR" dirty="0"/>
              <a:t> </a:t>
            </a:r>
            <a:r>
              <a:rPr lang="tr-TR" dirty="0" err="1"/>
              <a:t>income</a:t>
            </a:r>
            <a:r>
              <a:rPr lang="tr-TR" dirty="0"/>
              <a:t> </a:t>
            </a:r>
            <a:r>
              <a:rPr lang="tr-TR" dirty="0" err="1"/>
              <a:t>groups</a:t>
            </a:r>
            <a:r>
              <a:rPr lang="tr-TR" dirty="0"/>
              <a:t>. </a:t>
            </a:r>
          </a:p>
        </p:txBody>
      </p:sp>
    </p:spTree>
    <p:extLst>
      <p:ext uri="{BB962C8B-B14F-4D97-AF65-F5344CB8AC3E}">
        <p14:creationId xmlns:p14="http://schemas.microsoft.com/office/powerpoint/2010/main" val="3817937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çerik Yer Tutucusu 5">
            <a:extLst>
              <a:ext uri="{FF2B5EF4-FFF2-40B4-BE49-F238E27FC236}">
                <a16:creationId xmlns:a16="http://schemas.microsoft.com/office/drawing/2014/main" id="{DAD166B2-75DD-BC35-D2FB-B42B490F2B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7501" y="1763614"/>
            <a:ext cx="3869151" cy="3628938"/>
          </a:xfrm>
        </p:spPr>
      </p:pic>
      <p:sp>
        <p:nvSpPr>
          <p:cNvPr id="4" name="Rectangle 3">
            <a:extLst>
              <a:ext uri="{FF2B5EF4-FFF2-40B4-BE49-F238E27FC236}">
                <a16:creationId xmlns:a16="http://schemas.microsoft.com/office/drawing/2014/main" id="{8876EB26-8CFB-AC58-FB46-2E445958B20E}"/>
              </a:ext>
            </a:extLst>
          </p:cNvPr>
          <p:cNvSpPr>
            <a:spLocks noGrp="1"/>
          </p:cNvSpPr>
          <p:nvPr>
            <p:ph type="title"/>
          </p:nvPr>
        </p:nvSpPr>
        <p:spPr>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dirty="0">
                <a:solidFill>
                  <a:schemeClr val="accent2"/>
                </a:solidFill>
              </a:rPr>
              <a:t>Profit Analysis </a:t>
            </a:r>
            <a:br>
              <a:rPr lang="tr-TR" dirty="0">
                <a:solidFill>
                  <a:schemeClr val="accent2"/>
                </a:solidFill>
              </a:rPr>
            </a:br>
            <a:r>
              <a:rPr lang="tr-TR" sz="2800" i="1" dirty="0" err="1">
                <a:solidFill>
                  <a:schemeClr val="accent2"/>
                </a:solidFill>
              </a:rPr>
              <a:t>by</a:t>
            </a:r>
            <a:r>
              <a:rPr lang="tr-TR" sz="2800" i="1" dirty="0">
                <a:solidFill>
                  <a:schemeClr val="accent2"/>
                </a:solidFill>
              </a:rPr>
              <a:t> </a:t>
            </a:r>
            <a:r>
              <a:rPr lang="tr-TR" sz="2800" i="1" dirty="0" err="1">
                <a:solidFill>
                  <a:schemeClr val="accent2"/>
                </a:solidFill>
              </a:rPr>
              <a:t>Price</a:t>
            </a:r>
            <a:endParaRPr lang="tr-TR" i="1" dirty="0">
              <a:solidFill>
                <a:schemeClr val="accent2"/>
              </a:solidFill>
            </a:endParaRPr>
          </a:p>
        </p:txBody>
      </p:sp>
      <p:sp>
        <p:nvSpPr>
          <p:cNvPr id="7" name="Metin kutusu 6">
            <a:extLst>
              <a:ext uri="{FF2B5EF4-FFF2-40B4-BE49-F238E27FC236}">
                <a16:creationId xmlns:a16="http://schemas.microsoft.com/office/drawing/2014/main" id="{A7F61B95-007B-5E99-E058-07C2FE9876B9}"/>
              </a:ext>
            </a:extLst>
          </p:cNvPr>
          <p:cNvSpPr txBox="1"/>
          <p:nvPr/>
        </p:nvSpPr>
        <p:spPr>
          <a:xfrm>
            <a:off x="1250732" y="5623156"/>
            <a:ext cx="8537504" cy="646331"/>
          </a:xfrm>
          <a:prstGeom prst="rect">
            <a:avLst/>
          </a:prstGeom>
          <a:noFill/>
        </p:spPr>
        <p:txBody>
          <a:bodyPr wrap="square" rtlCol="0">
            <a:spAutoFit/>
          </a:bodyPr>
          <a:lstStyle/>
          <a:p>
            <a:r>
              <a:rPr lang="tr-TR" dirty="0" err="1"/>
              <a:t>Price</a:t>
            </a:r>
            <a:r>
              <a:rPr lang="tr-TR" dirty="0"/>
              <a:t> has a </a:t>
            </a:r>
            <a:r>
              <a:rPr lang="tr-TR" dirty="0" err="1"/>
              <a:t>significant</a:t>
            </a:r>
            <a:r>
              <a:rPr lang="tr-TR" dirty="0"/>
              <a:t> </a:t>
            </a:r>
            <a:r>
              <a:rPr lang="tr-TR" dirty="0" err="1"/>
              <a:t>effect</a:t>
            </a:r>
            <a:r>
              <a:rPr lang="tr-TR" dirty="0"/>
              <a:t> on </a:t>
            </a:r>
            <a:r>
              <a:rPr lang="tr-TR" dirty="0" err="1"/>
              <a:t>profit</a:t>
            </a:r>
            <a:r>
              <a:rPr lang="tr-TR" dirty="0"/>
              <a:t>. </a:t>
            </a:r>
            <a:r>
              <a:rPr lang="tr-TR" dirty="0" err="1"/>
              <a:t>Yellow</a:t>
            </a:r>
            <a:r>
              <a:rPr lang="tr-TR" dirty="0"/>
              <a:t> </a:t>
            </a:r>
            <a:r>
              <a:rPr lang="tr-TR" dirty="0" err="1"/>
              <a:t>cab</a:t>
            </a:r>
            <a:r>
              <a:rPr lang="tr-TR" dirty="0"/>
              <a:t> </a:t>
            </a:r>
            <a:r>
              <a:rPr lang="tr-TR" dirty="0" err="1"/>
              <a:t>charges</a:t>
            </a:r>
            <a:r>
              <a:rPr lang="tr-TR" dirty="0"/>
              <a:t> </a:t>
            </a:r>
            <a:r>
              <a:rPr lang="tr-TR" dirty="0" err="1"/>
              <a:t>much</a:t>
            </a:r>
            <a:r>
              <a:rPr lang="tr-TR" dirty="0"/>
              <a:t> </a:t>
            </a:r>
            <a:r>
              <a:rPr lang="tr-TR" dirty="0" err="1"/>
              <a:t>more</a:t>
            </a:r>
            <a:r>
              <a:rPr lang="tr-TR" dirty="0"/>
              <a:t> </a:t>
            </a:r>
            <a:r>
              <a:rPr lang="tr-TR" dirty="0" err="1"/>
              <a:t>than</a:t>
            </a:r>
            <a:r>
              <a:rPr lang="tr-TR" dirty="0"/>
              <a:t> </a:t>
            </a:r>
            <a:r>
              <a:rPr lang="tr-TR" dirty="0" err="1"/>
              <a:t>pink</a:t>
            </a:r>
            <a:r>
              <a:rPr lang="tr-TR" dirty="0"/>
              <a:t> </a:t>
            </a:r>
            <a:r>
              <a:rPr lang="tr-TR" dirty="0" err="1"/>
              <a:t>cab</a:t>
            </a:r>
            <a:r>
              <a:rPr lang="tr-TR" dirty="0"/>
              <a:t> </a:t>
            </a:r>
            <a:r>
              <a:rPr lang="tr-TR" dirty="0" err="1"/>
              <a:t>which</a:t>
            </a:r>
            <a:r>
              <a:rPr lang="tr-TR" dirty="0"/>
              <a:t> has a </a:t>
            </a:r>
            <a:r>
              <a:rPr lang="tr-TR" dirty="0" err="1"/>
              <a:t>positive</a:t>
            </a:r>
            <a:r>
              <a:rPr lang="tr-TR" dirty="0"/>
              <a:t> </a:t>
            </a:r>
            <a:r>
              <a:rPr lang="tr-TR" dirty="0" err="1"/>
              <a:t>effect</a:t>
            </a:r>
            <a:r>
              <a:rPr lang="tr-TR" dirty="0"/>
              <a:t> on </a:t>
            </a:r>
            <a:r>
              <a:rPr lang="tr-TR" dirty="0" err="1"/>
              <a:t>profit</a:t>
            </a:r>
            <a:r>
              <a:rPr lang="tr-TR" dirty="0"/>
              <a:t>. </a:t>
            </a:r>
          </a:p>
        </p:txBody>
      </p:sp>
      <p:pic>
        <p:nvPicPr>
          <p:cNvPr id="9" name="Resim 8">
            <a:extLst>
              <a:ext uri="{FF2B5EF4-FFF2-40B4-BE49-F238E27FC236}">
                <a16:creationId xmlns:a16="http://schemas.microsoft.com/office/drawing/2014/main" id="{18F42A45-5D3D-A6B8-08F0-85CB120C00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1253" y="1842453"/>
            <a:ext cx="4126983" cy="3628938"/>
          </a:xfrm>
          <a:prstGeom prst="rect">
            <a:avLst/>
          </a:prstGeom>
        </p:spPr>
      </p:pic>
    </p:spTree>
    <p:extLst>
      <p:ext uri="{BB962C8B-B14F-4D97-AF65-F5344CB8AC3E}">
        <p14:creationId xmlns:p14="http://schemas.microsoft.com/office/powerpoint/2010/main" val="35327861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çerik Yer Tutucusu 6">
            <a:extLst>
              <a:ext uri="{FF2B5EF4-FFF2-40B4-BE49-F238E27FC236}">
                <a16:creationId xmlns:a16="http://schemas.microsoft.com/office/drawing/2014/main" id="{98B4706A-634A-D7BF-D2B9-B2C7E44B43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3964" y="1930729"/>
            <a:ext cx="9065287" cy="4351338"/>
          </a:xfrm>
        </p:spPr>
      </p:pic>
      <p:sp>
        <p:nvSpPr>
          <p:cNvPr id="5" name="Rectangle 3">
            <a:extLst>
              <a:ext uri="{FF2B5EF4-FFF2-40B4-BE49-F238E27FC236}">
                <a16:creationId xmlns:a16="http://schemas.microsoft.com/office/drawing/2014/main" id="{07F72EC6-3671-8739-A7D7-B6C7B2ABDB1B}"/>
              </a:ext>
            </a:extLst>
          </p:cNvPr>
          <p:cNvSpPr>
            <a:spLocks noGrp="1"/>
          </p:cNvSpPr>
          <p:nvPr>
            <p:ph type="title"/>
          </p:nvPr>
        </p:nvSpPr>
        <p:spPr>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dirty="0" err="1">
                <a:solidFill>
                  <a:schemeClr val="accent2"/>
                </a:solidFill>
              </a:rPr>
              <a:t>Profitability</a:t>
            </a:r>
            <a:endParaRPr lang="tr-TR" i="1" dirty="0">
              <a:solidFill>
                <a:schemeClr val="accent2"/>
              </a:solidFill>
            </a:endParaRPr>
          </a:p>
        </p:txBody>
      </p:sp>
    </p:spTree>
    <p:extLst>
      <p:ext uri="{BB962C8B-B14F-4D97-AF65-F5344CB8AC3E}">
        <p14:creationId xmlns:p14="http://schemas.microsoft.com/office/powerpoint/2010/main" val="4140488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E3DC8453-64AB-006E-FB10-D34AA63B2DC2}"/>
              </a:ext>
            </a:extLst>
          </p:cNvPr>
          <p:cNvSpPr>
            <a:spLocks noGrp="1"/>
          </p:cNvSpPr>
          <p:nvPr>
            <p:ph idx="1"/>
          </p:nvPr>
        </p:nvSpPr>
        <p:spPr/>
        <p:txBody>
          <a:bodyPr/>
          <a:lstStyle/>
          <a:p>
            <a:r>
              <a:rPr lang="en-US" sz="2400" b="1" dirty="0"/>
              <a:t>Customer Reach: </a:t>
            </a:r>
            <a:r>
              <a:rPr lang="en-US" sz="2400" dirty="0"/>
              <a:t>Yellow cab has higher customer reach in all the 20 cities. Yellow cab Company has more users in populated cities such as New York City.</a:t>
            </a:r>
          </a:p>
          <a:p>
            <a:r>
              <a:rPr lang="en-US" sz="2400" b="1" dirty="0"/>
              <a:t>Average Profit per KM: </a:t>
            </a:r>
            <a:r>
              <a:rPr lang="en-US" sz="2400" dirty="0"/>
              <a:t>Yellow cab’s average profit per KM is almost three times the average profit per KM of the Pink cab.</a:t>
            </a:r>
          </a:p>
          <a:p>
            <a:r>
              <a:rPr lang="en-US" sz="2400" b="1" dirty="0"/>
              <a:t>Profitability: </a:t>
            </a:r>
            <a:r>
              <a:rPr lang="en-US" sz="2400" dirty="0"/>
              <a:t>Yellow cab only has 5% non profit rides whereas Pink cab has almost 15%.</a:t>
            </a:r>
          </a:p>
          <a:p>
            <a:r>
              <a:rPr lang="en-US" sz="2400" b="1" dirty="0"/>
              <a:t>Price: </a:t>
            </a:r>
            <a:r>
              <a:rPr lang="en-US" sz="2400" dirty="0"/>
              <a:t>The most significant reason for making profit is that the yellow cab charges nearly twice as much as the pink cab per km. </a:t>
            </a:r>
            <a:endParaRPr lang="en-US" sz="2400" b="1" dirty="0"/>
          </a:p>
          <a:p>
            <a:pPr marL="0" indent="0">
              <a:buNone/>
            </a:pPr>
            <a:endParaRPr lang="en-US" sz="2400" dirty="0"/>
          </a:p>
          <a:p>
            <a:pPr marL="0" indent="0">
              <a:buNone/>
            </a:pPr>
            <a:r>
              <a:rPr lang="en-US" sz="2400" dirty="0"/>
              <a:t>Having analyzed the data, we recommend the XYZ Company to invest in Yellow Cab.</a:t>
            </a:r>
          </a:p>
          <a:p>
            <a:endParaRPr lang="en-US" sz="2400" dirty="0"/>
          </a:p>
          <a:p>
            <a:endParaRPr lang="en-US" sz="2400" dirty="0"/>
          </a:p>
          <a:p>
            <a:endParaRPr lang="en-US" sz="2400" dirty="0"/>
          </a:p>
          <a:p>
            <a:endParaRPr lang="tr-TR" dirty="0"/>
          </a:p>
        </p:txBody>
      </p:sp>
      <p:sp>
        <p:nvSpPr>
          <p:cNvPr id="4" name="Rectangle 3">
            <a:extLst>
              <a:ext uri="{FF2B5EF4-FFF2-40B4-BE49-F238E27FC236}">
                <a16:creationId xmlns:a16="http://schemas.microsoft.com/office/drawing/2014/main" id="{12CB563E-AB76-254E-5736-0F7DE74A6014}"/>
              </a:ext>
            </a:extLst>
          </p:cNvPr>
          <p:cNvSpPr>
            <a:spLocks noGrp="1"/>
          </p:cNvSpPr>
          <p:nvPr>
            <p:ph type="title"/>
          </p:nvPr>
        </p:nvSpPr>
        <p:spPr>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dirty="0" err="1">
                <a:solidFill>
                  <a:schemeClr val="accent2"/>
                </a:solidFill>
              </a:rPr>
              <a:t>Recommendations</a:t>
            </a:r>
            <a:endParaRPr lang="tr-TR" i="1" dirty="0">
              <a:solidFill>
                <a:schemeClr val="accent2"/>
              </a:solidFill>
            </a:endParaRPr>
          </a:p>
        </p:txBody>
      </p:sp>
    </p:spTree>
    <p:extLst>
      <p:ext uri="{BB962C8B-B14F-4D97-AF65-F5344CB8AC3E}">
        <p14:creationId xmlns:p14="http://schemas.microsoft.com/office/powerpoint/2010/main" val="1923741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562431" y="562430"/>
            <a:ext cx="6858002" cy="5733142"/>
          </a:xfrm>
          <a:solidFill>
            <a:srgbClr val="3B3B3B"/>
          </a:solidFill>
        </p:spPr>
        <p:txBody>
          <a:bodyPr vert="vert270" anchor="t" anchorCtr="0"/>
          <a:lstStyle/>
          <a:p>
            <a:endParaRPr lang="en-US" b="1"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
        <p:nvSpPr>
          <p:cNvPr id="6" name="Subtitle 5">
            <a:extLst>
              <a:ext uri="{FF2B5EF4-FFF2-40B4-BE49-F238E27FC236}">
                <a16:creationId xmlns:a16="http://schemas.microsoft.com/office/drawing/2014/main" id="{2D4BA697-580E-5544-8F2F-194AD99B859F}"/>
              </a:ext>
            </a:extLst>
          </p:cNvPr>
          <p:cNvSpPr>
            <a:spLocks noGrp="1"/>
          </p:cNvSpPr>
          <p:nvPr>
            <p:ph type="subTitle" idx="1"/>
          </p:nvPr>
        </p:nvSpPr>
        <p:spPr>
          <a:xfrm>
            <a:off x="5152570" y="2481943"/>
            <a:ext cx="5558973" cy="1655762"/>
          </a:xfrm>
        </p:spPr>
        <p:txBody>
          <a:bodyPr>
            <a:normAutofit/>
          </a:bodyPr>
          <a:lstStyle/>
          <a:p>
            <a:r>
              <a:rPr lang="en-US" sz="6600" dirty="0">
                <a:solidFill>
                  <a:srgbClr val="FF6600"/>
                </a:solidFill>
              </a:rPr>
              <a:t>Thank You</a:t>
            </a:r>
          </a:p>
          <a:p>
            <a:endParaRPr lang="en-US" sz="6600" dirty="0">
              <a:solidFill>
                <a:srgbClr val="FF6600"/>
              </a:solidFill>
            </a:endParaRPr>
          </a:p>
        </p:txBody>
      </p:sp>
    </p:spTree>
    <p:extLst>
      <p:ext uri="{BB962C8B-B14F-4D97-AF65-F5344CB8AC3E}">
        <p14:creationId xmlns:p14="http://schemas.microsoft.com/office/powerpoint/2010/main" val="116821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38AE8F-9B71-A9A0-2DF1-3FD49DF5928E}"/>
              </a:ext>
            </a:extLst>
          </p:cNvPr>
          <p:cNvSpPr>
            <a:spLocks noGrp="1"/>
          </p:cNvSpPr>
          <p:nvPr>
            <p:ph type="title"/>
          </p:nvPr>
        </p:nvSpPr>
        <p:spPr>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dirty="0">
                <a:solidFill>
                  <a:schemeClr val="accent2"/>
                </a:solidFill>
              </a:rPr>
              <a:t>Case </a:t>
            </a:r>
            <a:r>
              <a:rPr lang="tr-TR" dirty="0" err="1">
                <a:solidFill>
                  <a:schemeClr val="accent2"/>
                </a:solidFill>
              </a:rPr>
              <a:t>Summary</a:t>
            </a:r>
            <a:endParaRPr lang="tr-TR" dirty="0">
              <a:solidFill>
                <a:schemeClr val="accent2"/>
              </a:solidFill>
            </a:endParaRPr>
          </a:p>
        </p:txBody>
      </p:sp>
      <p:sp>
        <p:nvSpPr>
          <p:cNvPr id="5" name="Rectangle 3">
            <a:extLst>
              <a:ext uri="{FF2B5EF4-FFF2-40B4-BE49-F238E27FC236}">
                <a16:creationId xmlns:a16="http://schemas.microsoft.com/office/drawing/2014/main" id="{DFB65D61-CF25-8371-19E1-E0B630139EF4}"/>
              </a:ext>
            </a:extLst>
          </p:cNvPr>
          <p:cNvSpPr>
            <a:spLocks noGrp="1"/>
          </p:cNvSpPr>
          <p:nvPr>
            <p:ph idx="1"/>
          </p:nvPr>
        </p:nvSpPr>
        <p:spPr>
          <a:xfrm>
            <a:off x="838200" y="1690688"/>
            <a:ext cx="10515600" cy="472062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r>
              <a:rPr lang="en-US" sz="2000" dirty="0"/>
              <a:t>XYZ is a private equity firm in US. Due to remarkable growth in the Cab Industry in last few years and multiple key players in the market, it is planning for an investment in Cab industry. </a:t>
            </a:r>
          </a:p>
          <a:p>
            <a:pPr marL="0" indent="0">
              <a:buNone/>
            </a:pPr>
            <a:endParaRPr lang="en-US" sz="2000" dirty="0"/>
          </a:p>
          <a:p>
            <a:r>
              <a:rPr lang="en-US" sz="2000" dirty="0"/>
              <a:t>Objective: Provide actionable insights to help XYZ firm in identifying the right company for making investment.</a:t>
            </a:r>
          </a:p>
          <a:p>
            <a:pPr marL="0" indent="0">
              <a:buNone/>
            </a:pPr>
            <a:endParaRPr lang="en-US" sz="2000" dirty="0"/>
          </a:p>
          <a:p>
            <a:pPr marL="0" indent="0">
              <a:buNone/>
            </a:pPr>
            <a:r>
              <a:rPr lang="en-US" sz="2000" dirty="0"/>
              <a:t>The analysis will provide information about the following: </a:t>
            </a:r>
          </a:p>
          <a:p>
            <a:r>
              <a:rPr lang="en-US" sz="2000" dirty="0"/>
              <a:t>Data Understanding </a:t>
            </a:r>
          </a:p>
          <a:p>
            <a:r>
              <a:rPr lang="en-US" sz="2000" dirty="0"/>
              <a:t>Forecasting profit and number of rides for each cab type </a:t>
            </a:r>
          </a:p>
          <a:p>
            <a:r>
              <a:rPr lang="en-US" sz="2000" dirty="0"/>
              <a:t>Finding the most profitable Cab company </a:t>
            </a:r>
          </a:p>
          <a:p>
            <a:r>
              <a:rPr lang="en-US" sz="2000" dirty="0"/>
              <a:t>Recommendations for investment</a:t>
            </a:r>
          </a:p>
          <a:p>
            <a:endParaRPr lang="tr-TR" dirty="0"/>
          </a:p>
        </p:txBody>
      </p:sp>
    </p:spTree>
    <p:extLst>
      <p:ext uri="{BB962C8B-B14F-4D97-AF65-F5344CB8AC3E}">
        <p14:creationId xmlns:p14="http://schemas.microsoft.com/office/powerpoint/2010/main" val="831780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9D63AF71-04F2-050E-0839-15734AD05D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08427" y="1970827"/>
            <a:ext cx="3352800" cy="2400300"/>
          </a:xfrm>
          <a:prstGeom prst="rect">
            <a:avLst/>
          </a:prstGeom>
        </p:spPr>
      </p:pic>
      <p:sp>
        <p:nvSpPr>
          <p:cNvPr id="6" name="Metin kutusu 5">
            <a:extLst>
              <a:ext uri="{FF2B5EF4-FFF2-40B4-BE49-F238E27FC236}">
                <a16:creationId xmlns:a16="http://schemas.microsoft.com/office/drawing/2014/main" id="{AB308312-010E-998F-0600-2F85ADF349E5}"/>
              </a:ext>
            </a:extLst>
          </p:cNvPr>
          <p:cNvSpPr txBox="1"/>
          <p:nvPr/>
        </p:nvSpPr>
        <p:spPr>
          <a:xfrm>
            <a:off x="197069" y="1597572"/>
            <a:ext cx="6876393" cy="1200329"/>
          </a:xfrm>
          <a:prstGeom prst="rect">
            <a:avLst/>
          </a:prstGeom>
          <a:noFill/>
        </p:spPr>
        <p:txBody>
          <a:bodyPr wrap="square" rtlCol="0">
            <a:spAutoFit/>
          </a:bodyPr>
          <a:lstStyle/>
          <a:p>
            <a:pPr marL="285750" indent="-285750"/>
            <a:r>
              <a:rPr lang="en-US" sz="1800" dirty="0"/>
              <a:t>4 different data sets were combined into one </a:t>
            </a:r>
          </a:p>
          <a:p>
            <a:pPr marL="285750" indent="-285750"/>
            <a:r>
              <a:rPr lang="en-US" sz="1800" dirty="0"/>
              <a:t>Timeframe of the data: 2016-01-31 to 2018-12-31</a:t>
            </a:r>
          </a:p>
          <a:p>
            <a:pPr marL="285750" indent="-285750"/>
            <a:r>
              <a:rPr lang="en-US" sz="1800" dirty="0"/>
              <a:t>Total data points : 359,392</a:t>
            </a:r>
          </a:p>
          <a:p>
            <a:endParaRPr lang="tr-TR" dirty="0"/>
          </a:p>
        </p:txBody>
      </p:sp>
      <p:sp>
        <p:nvSpPr>
          <p:cNvPr id="7" name="Rectangle 3">
            <a:extLst>
              <a:ext uri="{FF2B5EF4-FFF2-40B4-BE49-F238E27FC236}">
                <a16:creationId xmlns:a16="http://schemas.microsoft.com/office/drawing/2014/main" id="{837F6E32-4C0B-D3CF-8A10-DB3BE40F980C}"/>
              </a:ext>
            </a:extLst>
          </p:cNvPr>
          <p:cNvSpPr/>
          <p:nvPr/>
        </p:nvSpPr>
        <p:spPr>
          <a:xfrm>
            <a:off x="0" y="1654"/>
            <a:ext cx="12192000" cy="137160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Başlık 10">
            <a:extLst>
              <a:ext uri="{FF2B5EF4-FFF2-40B4-BE49-F238E27FC236}">
                <a16:creationId xmlns:a16="http://schemas.microsoft.com/office/drawing/2014/main" id="{5F402561-0D85-F952-2147-D258C3C97D44}"/>
              </a:ext>
            </a:extLst>
          </p:cNvPr>
          <p:cNvSpPr>
            <a:spLocks noGrp="1"/>
          </p:cNvSpPr>
          <p:nvPr>
            <p:ph type="title"/>
          </p:nvPr>
        </p:nvSpPr>
        <p:spPr>
          <a:xfrm>
            <a:off x="344214" y="99484"/>
            <a:ext cx="10515600" cy="1325563"/>
          </a:xfrm>
        </p:spPr>
        <p:txBody>
          <a:bodyPr/>
          <a:lstStyle/>
          <a:p>
            <a:r>
              <a:rPr lang="tr-TR" b="1" dirty="0">
                <a:solidFill>
                  <a:schemeClr val="accent2"/>
                </a:solidFill>
              </a:rPr>
              <a:t>Data Exploration</a:t>
            </a:r>
          </a:p>
        </p:txBody>
      </p:sp>
      <p:sp>
        <p:nvSpPr>
          <p:cNvPr id="12" name="Metin kutusu 11">
            <a:extLst>
              <a:ext uri="{FF2B5EF4-FFF2-40B4-BE49-F238E27FC236}">
                <a16:creationId xmlns:a16="http://schemas.microsoft.com/office/drawing/2014/main" id="{E498A836-E9AB-7A9A-7667-0ED5F639EA80}"/>
              </a:ext>
            </a:extLst>
          </p:cNvPr>
          <p:cNvSpPr txBox="1"/>
          <p:nvPr/>
        </p:nvSpPr>
        <p:spPr>
          <a:xfrm>
            <a:off x="197070" y="2970426"/>
            <a:ext cx="6498020" cy="2308324"/>
          </a:xfrm>
          <a:prstGeom prst="rect">
            <a:avLst/>
          </a:prstGeom>
          <a:noFill/>
        </p:spPr>
        <p:txBody>
          <a:bodyPr wrap="square" rtlCol="0">
            <a:spAutoFit/>
          </a:bodyPr>
          <a:lstStyle/>
          <a:p>
            <a:r>
              <a:rPr lang="tr-TR" dirty="0" err="1"/>
              <a:t>There</a:t>
            </a:r>
            <a:r>
              <a:rPr lang="tr-TR" dirty="0"/>
              <a:t> </a:t>
            </a:r>
            <a:r>
              <a:rPr lang="tr-TR" dirty="0" err="1"/>
              <a:t>are</a:t>
            </a:r>
            <a:r>
              <a:rPr lang="tr-TR" dirty="0"/>
              <a:t> 18 </a:t>
            </a:r>
            <a:r>
              <a:rPr lang="tr-TR" dirty="0" err="1"/>
              <a:t>features</a:t>
            </a:r>
            <a:r>
              <a:rPr lang="tr-TR" dirty="0"/>
              <a:t> in total </a:t>
            </a:r>
            <a:r>
              <a:rPr lang="tr-TR" dirty="0" err="1"/>
              <a:t>and</a:t>
            </a:r>
            <a:r>
              <a:rPr lang="tr-TR" dirty="0"/>
              <a:t> 6 of </a:t>
            </a:r>
            <a:r>
              <a:rPr lang="tr-TR" dirty="0" err="1"/>
              <a:t>them</a:t>
            </a:r>
            <a:r>
              <a:rPr lang="tr-TR" dirty="0"/>
              <a:t> </a:t>
            </a:r>
            <a:r>
              <a:rPr lang="tr-TR" dirty="0" err="1"/>
              <a:t>are</a:t>
            </a:r>
            <a:r>
              <a:rPr lang="tr-TR" dirty="0"/>
              <a:t> </a:t>
            </a:r>
            <a:r>
              <a:rPr lang="tr-TR" dirty="0" err="1"/>
              <a:t>derived</a:t>
            </a:r>
            <a:r>
              <a:rPr lang="tr-TR" dirty="0"/>
              <a:t>.</a:t>
            </a:r>
          </a:p>
          <a:p>
            <a:endParaRPr lang="tr-TR" dirty="0"/>
          </a:p>
          <a:p>
            <a:r>
              <a:rPr lang="tr-TR" dirty="0"/>
              <a:t>Age </a:t>
            </a:r>
            <a:r>
              <a:rPr lang="tr-TR" dirty="0" err="1"/>
              <a:t>and</a:t>
            </a:r>
            <a:r>
              <a:rPr lang="tr-TR" dirty="0"/>
              <a:t> </a:t>
            </a:r>
            <a:r>
              <a:rPr lang="tr-TR" dirty="0" err="1"/>
              <a:t>income</a:t>
            </a:r>
            <a:r>
              <a:rPr lang="tr-TR" dirty="0"/>
              <a:t> </a:t>
            </a:r>
            <a:r>
              <a:rPr lang="tr-TR" dirty="0" err="1"/>
              <a:t>features</a:t>
            </a:r>
            <a:r>
              <a:rPr lang="tr-TR" dirty="0"/>
              <a:t> </a:t>
            </a:r>
            <a:r>
              <a:rPr lang="tr-TR" dirty="0" err="1"/>
              <a:t>were</a:t>
            </a:r>
            <a:r>
              <a:rPr lang="tr-TR" dirty="0"/>
              <a:t> </a:t>
            </a:r>
            <a:r>
              <a:rPr lang="tr-TR" dirty="0" err="1"/>
              <a:t>divided</a:t>
            </a:r>
            <a:r>
              <a:rPr lang="tr-TR" dirty="0"/>
              <a:t> </a:t>
            </a:r>
            <a:r>
              <a:rPr lang="tr-TR" dirty="0" err="1"/>
              <a:t>into</a:t>
            </a:r>
            <a:r>
              <a:rPr lang="tr-TR" dirty="0"/>
              <a:t> </a:t>
            </a:r>
            <a:r>
              <a:rPr lang="tr-TR" dirty="0" err="1"/>
              <a:t>subcategories</a:t>
            </a:r>
            <a:r>
              <a:rPr lang="tr-TR" dirty="0"/>
              <a:t>.</a:t>
            </a:r>
          </a:p>
          <a:p>
            <a:endParaRPr lang="tr-TR" dirty="0"/>
          </a:p>
          <a:p>
            <a:r>
              <a:rPr lang="tr-TR" dirty="0"/>
              <a:t>Profit of </a:t>
            </a:r>
            <a:r>
              <a:rPr lang="tr-TR" dirty="0" err="1"/>
              <a:t>rides</a:t>
            </a:r>
            <a:r>
              <a:rPr lang="tr-TR" dirty="0"/>
              <a:t> </a:t>
            </a:r>
            <a:r>
              <a:rPr lang="tr-TR" dirty="0" err="1"/>
              <a:t>were</a:t>
            </a:r>
            <a:r>
              <a:rPr lang="tr-TR" dirty="0"/>
              <a:t> </a:t>
            </a:r>
            <a:r>
              <a:rPr lang="tr-TR" dirty="0" err="1"/>
              <a:t>calculated</a:t>
            </a:r>
            <a:r>
              <a:rPr lang="tr-TR" dirty="0"/>
              <a:t> </a:t>
            </a:r>
            <a:r>
              <a:rPr lang="tr-TR" dirty="0" err="1"/>
              <a:t>using</a:t>
            </a:r>
            <a:r>
              <a:rPr lang="tr-TR" dirty="0"/>
              <a:t> </a:t>
            </a:r>
            <a:r>
              <a:rPr lang="tr-TR" dirty="0" err="1"/>
              <a:t>price</a:t>
            </a:r>
            <a:r>
              <a:rPr lang="tr-TR" dirty="0"/>
              <a:t> </a:t>
            </a:r>
            <a:r>
              <a:rPr lang="tr-TR" dirty="0" err="1"/>
              <a:t>charged</a:t>
            </a:r>
            <a:r>
              <a:rPr lang="tr-TR" dirty="0"/>
              <a:t> </a:t>
            </a:r>
            <a:r>
              <a:rPr lang="tr-TR" dirty="0" err="1"/>
              <a:t>and</a:t>
            </a:r>
            <a:r>
              <a:rPr lang="tr-TR" dirty="0"/>
              <a:t> </a:t>
            </a:r>
            <a:r>
              <a:rPr lang="tr-TR" dirty="0" err="1"/>
              <a:t>cost</a:t>
            </a:r>
            <a:r>
              <a:rPr lang="tr-TR" dirty="0"/>
              <a:t> of </a:t>
            </a:r>
            <a:r>
              <a:rPr lang="tr-TR" dirty="0" err="1"/>
              <a:t>trip</a:t>
            </a:r>
            <a:r>
              <a:rPr lang="tr-TR" dirty="0"/>
              <a:t> </a:t>
            </a:r>
            <a:r>
              <a:rPr lang="tr-TR" dirty="0" err="1"/>
              <a:t>features</a:t>
            </a:r>
            <a:r>
              <a:rPr lang="tr-TR" dirty="0"/>
              <a:t>, </a:t>
            </a:r>
            <a:r>
              <a:rPr lang="tr-TR" dirty="0" err="1"/>
              <a:t>also</a:t>
            </a:r>
            <a:r>
              <a:rPr lang="tr-TR" dirty="0"/>
              <a:t> </a:t>
            </a:r>
            <a:r>
              <a:rPr lang="tr-TR" dirty="0" err="1"/>
              <a:t>if</a:t>
            </a:r>
            <a:r>
              <a:rPr lang="tr-TR" dirty="0"/>
              <a:t> </a:t>
            </a:r>
            <a:r>
              <a:rPr lang="tr-TR" dirty="0" err="1"/>
              <a:t>the</a:t>
            </a:r>
            <a:r>
              <a:rPr lang="tr-TR" dirty="0"/>
              <a:t> </a:t>
            </a:r>
            <a:r>
              <a:rPr lang="tr-TR" dirty="0" err="1"/>
              <a:t>ride</a:t>
            </a:r>
            <a:r>
              <a:rPr lang="tr-TR" dirty="0"/>
              <a:t> </a:t>
            </a:r>
            <a:r>
              <a:rPr lang="tr-TR" dirty="0" err="1"/>
              <a:t>was</a:t>
            </a:r>
            <a:r>
              <a:rPr lang="tr-TR" dirty="0"/>
              <a:t> </a:t>
            </a:r>
            <a:r>
              <a:rPr lang="tr-TR" dirty="0" err="1"/>
              <a:t>profitable</a:t>
            </a:r>
            <a:r>
              <a:rPr lang="tr-TR" dirty="0"/>
              <a:t> </a:t>
            </a:r>
            <a:r>
              <a:rPr lang="tr-TR" dirty="0" err="1"/>
              <a:t>or</a:t>
            </a:r>
            <a:r>
              <a:rPr lang="tr-TR" dirty="0"/>
              <a:t> not </a:t>
            </a:r>
            <a:r>
              <a:rPr lang="tr-TR" dirty="0" err="1"/>
              <a:t>was</a:t>
            </a:r>
            <a:r>
              <a:rPr lang="tr-TR" dirty="0"/>
              <a:t> </a:t>
            </a:r>
            <a:r>
              <a:rPr lang="tr-TR" dirty="0" err="1"/>
              <a:t>calculated</a:t>
            </a:r>
            <a:r>
              <a:rPr lang="tr-TR" dirty="0"/>
              <a:t> </a:t>
            </a:r>
            <a:r>
              <a:rPr lang="tr-TR" dirty="0" err="1"/>
              <a:t>this</a:t>
            </a:r>
            <a:r>
              <a:rPr lang="tr-TR" dirty="0"/>
              <a:t> </a:t>
            </a:r>
            <a:r>
              <a:rPr lang="tr-TR" dirty="0" err="1"/>
              <a:t>way</a:t>
            </a:r>
            <a:r>
              <a:rPr lang="tr-TR" dirty="0"/>
              <a:t>.  </a:t>
            </a:r>
          </a:p>
          <a:p>
            <a:endParaRPr lang="tr-TR" dirty="0"/>
          </a:p>
        </p:txBody>
      </p:sp>
    </p:spTree>
    <p:extLst>
      <p:ext uri="{BB962C8B-B14F-4D97-AF65-F5344CB8AC3E}">
        <p14:creationId xmlns:p14="http://schemas.microsoft.com/office/powerpoint/2010/main" val="3426868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çerik Yer Tutucusu 5">
            <a:extLst>
              <a:ext uri="{FF2B5EF4-FFF2-40B4-BE49-F238E27FC236}">
                <a16:creationId xmlns:a16="http://schemas.microsoft.com/office/drawing/2014/main" id="{A9CF5D86-292C-CB24-B928-A1DB6CE919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2246" y="1863533"/>
            <a:ext cx="4711700" cy="4254500"/>
          </a:xfrm>
        </p:spPr>
      </p:pic>
      <p:sp>
        <p:nvSpPr>
          <p:cNvPr id="4" name="Rectangle 3">
            <a:extLst>
              <a:ext uri="{FF2B5EF4-FFF2-40B4-BE49-F238E27FC236}">
                <a16:creationId xmlns:a16="http://schemas.microsoft.com/office/drawing/2014/main" id="{F0A98110-35F8-B975-1DBE-857D1480FB33}"/>
              </a:ext>
            </a:extLst>
          </p:cNvPr>
          <p:cNvSpPr>
            <a:spLocks noGrp="1"/>
          </p:cNvSpPr>
          <p:nvPr>
            <p:ph type="title"/>
          </p:nvPr>
        </p:nvSpPr>
        <p:spPr>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dirty="0">
                <a:solidFill>
                  <a:schemeClr val="accent2"/>
                </a:solidFill>
              </a:rPr>
              <a:t>User Distribution</a:t>
            </a:r>
          </a:p>
        </p:txBody>
      </p:sp>
      <p:sp>
        <p:nvSpPr>
          <p:cNvPr id="7" name="Metin kutusu 6">
            <a:extLst>
              <a:ext uri="{FF2B5EF4-FFF2-40B4-BE49-F238E27FC236}">
                <a16:creationId xmlns:a16="http://schemas.microsoft.com/office/drawing/2014/main" id="{8A27483F-1707-BD43-A41E-4D6A9A825C86}"/>
              </a:ext>
            </a:extLst>
          </p:cNvPr>
          <p:cNvSpPr txBox="1"/>
          <p:nvPr/>
        </p:nvSpPr>
        <p:spPr>
          <a:xfrm>
            <a:off x="6758152" y="3105834"/>
            <a:ext cx="4340773" cy="646331"/>
          </a:xfrm>
          <a:prstGeom prst="rect">
            <a:avLst/>
          </a:prstGeom>
          <a:noFill/>
        </p:spPr>
        <p:txBody>
          <a:bodyPr wrap="square" rtlCol="0">
            <a:spAutoFit/>
          </a:bodyPr>
          <a:lstStyle/>
          <a:p>
            <a:r>
              <a:rPr lang="tr-TR" dirty="0" err="1"/>
              <a:t>Yellow</a:t>
            </a:r>
            <a:r>
              <a:rPr lang="tr-TR" dirty="0"/>
              <a:t> </a:t>
            </a:r>
            <a:r>
              <a:rPr lang="tr-TR" dirty="0" err="1"/>
              <a:t>Cab</a:t>
            </a:r>
            <a:r>
              <a:rPr lang="tr-TR" dirty="0"/>
              <a:t> </a:t>
            </a:r>
            <a:r>
              <a:rPr lang="tr-TR" dirty="0" err="1"/>
              <a:t>company</a:t>
            </a:r>
            <a:r>
              <a:rPr lang="tr-TR" dirty="0"/>
              <a:t> has </a:t>
            </a:r>
            <a:r>
              <a:rPr lang="tr-TR" dirty="0" err="1"/>
              <a:t>the</a:t>
            </a:r>
            <a:r>
              <a:rPr lang="tr-TR" dirty="0"/>
              <a:t> </a:t>
            </a:r>
            <a:r>
              <a:rPr lang="tr-TR" dirty="0" err="1"/>
              <a:t>majority</a:t>
            </a:r>
            <a:r>
              <a:rPr lang="tr-TR" dirty="0"/>
              <a:t> of </a:t>
            </a:r>
            <a:r>
              <a:rPr lang="tr-TR" dirty="0" err="1"/>
              <a:t>users</a:t>
            </a:r>
            <a:r>
              <a:rPr lang="tr-TR" dirty="0"/>
              <a:t> </a:t>
            </a:r>
            <a:r>
              <a:rPr lang="tr-TR" dirty="0" err="1"/>
              <a:t>with</a:t>
            </a:r>
            <a:r>
              <a:rPr lang="tr-TR" dirty="0"/>
              <a:t> </a:t>
            </a:r>
            <a:r>
              <a:rPr lang="tr-TR" dirty="0" err="1"/>
              <a:t>nearly</a:t>
            </a:r>
            <a:r>
              <a:rPr lang="tr-TR" dirty="0"/>
              <a:t> 77%.</a:t>
            </a:r>
          </a:p>
        </p:txBody>
      </p:sp>
    </p:spTree>
    <p:extLst>
      <p:ext uri="{BB962C8B-B14F-4D97-AF65-F5344CB8AC3E}">
        <p14:creationId xmlns:p14="http://schemas.microsoft.com/office/powerpoint/2010/main" val="933087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918D890-DB3E-860D-91B0-2B78E3415762}"/>
              </a:ext>
            </a:extLst>
          </p:cNvPr>
          <p:cNvSpPr>
            <a:spLocks noGrp="1"/>
          </p:cNvSpPr>
          <p:nvPr>
            <p:ph type="title"/>
          </p:nvPr>
        </p:nvSpPr>
        <p:spPr>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dirty="0">
                <a:solidFill>
                  <a:schemeClr val="accent2"/>
                </a:solidFill>
              </a:rPr>
              <a:t>Profit Analysis </a:t>
            </a:r>
            <a:br>
              <a:rPr lang="tr-TR" dirty="0">
                <a:solidFill>
                  <a:schemeClr val="accent2"/>
                </a:solidFill>
              </a:rPr>
            </a:br>
            <a:r>
              <a:rPr lang="tr-TR" sz="2000" i="1" dirty="0" err="1">
                <a:solidFill>
                  <a:schemeClr val="accent2"/>
                </a:solidFill>
              </a:rPr>
              <a:t>per</a:t>
            </a:r>
            <a:r>
              <a:rPr lang="tr-TR" sz="2000" i="1" dirty="0">
                <a:solidFill>
                  <a:schemeClr val="accent2"/>
                </a:solidFill>
              </a:rPr>
              <a:t> </a:t>
            </a:r>
            <a:r>
              <a:rPr lang="tr-TR" sz="2000" i="1" dirty="0" err="1">
                <a:solidFill>
                  <a:schemeClr val="accent2"/>
                </a:solidFill>
              </a:rPr>
              <a:t>Ride</a:t>
            </a:r>
            <a:r>
              <a:rPr lang="tr-TR" sz="2000" i="1" dirty="0">
                <a:solidFill>
                  <a:schemeClr val="accent2"/>
                </a:solidFill>
              </a:rPr>
              <a:t> </a:t>
            </a:r>
            <a:r>
              <a:rPr lang="tr-TR" sz="2000" i="1" dirty="0" err="1">
                <a:solidFill>
                  <a:schemeClr val="accent2"/>
                </a:solidFill>
              </a:rPr>
              <a:t>and</a:t>
            </a:r>
            <a:r>
              <a:rPr lang="tr-TR" sz="2000" i="1" dirty="0">
                <a:solidFill>
                  <a:schemeClr val="accent2"/>
                </a:solidFill>
              </a:rPr>
              <a:t> KM</a:t>
            </a:r>
            <a:endParaRPr lang="tr-TR" i="1" dirty="0">
              <a:solidFill>
                <a:schemeClr val="accent2"/>
              </a:solidFill>
            </a:endParaRPr>
          </a:p>
        </p:txBody>
      </p:sp>
      <p:pic>
        <p:nvPicPr>
          <p:cNvPr id="12" name="İçerik Yer Tutucusu 11">
            <a:extLst>
              <a:ext uri="{FF2B5EF4-FFF2-40B4-BE49-F238E27FC236}">
                <a16:creationId xmlns:a16="http://schemas.microsoft.com/office/drawing/2014/main" id="{85BE9168-7776-CB48-7A09-9A6E5B2B4E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773074"/>
            <a:ext cx="4713424" cy="2925051"/>
          </a:xfrm>
        </p:spPr>
      </p:pic>
      <p:pic>
        <p:nvPicPr>
          <p:cNvPr id="14" name="Resim 13">
            <a:extLst>
              <a:ext uri="{FF2B5EF4-FFF2-40B4-BE49-F238E27FC236}">
                <a16:creationId xmlns:a16="http://schemas.microsoft.com/office/drawing/2014/main" id="{CE0E054A-2F2B-01F7-78FC-055CE75CD5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86226"/>
            <a:ext cx="4864128" cy="2898746"/>
          </a:xfrm>
          <a:prstGeom prst="rect">
            <a:avLst/>
          </a:prstGeom>
        </p:spPr>
      </p:pic>
      <p:sp>
        <p:nvSpPr>
          <p:cNvPr id="17" name="Metin kutusu 16">
            <a:extLst>
              <a:ext uri="{FF2B5EF4-FFF2-40B4-BE49-F238E27FC236}">
                <a16:creationId xmlns:a16="http://schemas.microsoft.com/office/drawing/2014/main" id="{A98A0A62-996E-D01D-09F3-CD1BE326F0E9}"/>
              </a:ext>
            </a:extLst>
          </p:cNvPr>
          <p:cNvSpPr txBox="1"/>
          <p:nvPr/>
        </p:nvSpPr>
        <p:spPr>
          <a:xfrm>
            <a:off x="1198179" y="5234152"/>
            <a:ext cx="9761949" cy="369332"/>
          </a:xfrm>
          <a:prstGeom prst="rect">
            <a:avLst/>
          </a:prstGeom>
          <a:noFill/>
        </p:spPr>
        <p:txBody>
          <a:bodyPr wrap="square" rtlCol="0">
            <a:spAutoFit/>
          </a:bodyPr>
          <a:lstStyle/>
          <a:p>
            <a:r>
              <a:rPr lang="tr-TR" dirty="0" err="1"/>
              <a:t>Yellow</a:t>
            </a:r>
            <a:r>
              <a:rPr lang="tr-TR" dirty="0"/>
              <a:t> </a:t>
            </a:r>
            <a:r>
              <a:rPr lang="tr-TR" dirty="0" err="1"/>
              <a:t>cab</a:t>
            </a:r>
            <a:r>
              <a:rPr lang="tr-TR" dirty="0"/>
              <a:t> has </a:t>
            </a:r>
            <a:r>
              <a:rPr lang="tr-TR" dirty="0" err="1"/>
              <a:t>more</a:t>
            </a:r>
            <a:r>
              <a:rPr lang="tr-TR" dirty="0"/>
              <a:t> </a:t>
            </a:r>
            <a:r>
              <a:rPr lang="tr-TR" dirty="0" err="1"/>
              <a:t>profit</a:t>
            </a:r>
            <a:r>
              <a:rPr lang="tr-TR" dirty="0"/>
              <a:t> </a:t>
            </a:r>
            <a:r>
              <a:rPr lang="tr-TR" dirty="0" err="1"/>
              <a:t>per</a:t>
            </a:r>
            <a:r>
              <a:rPr lang="tr-TR" dirty="0"/>
              <a:t> </a:t>
            </a:r>
            <a:r>
              <a:rPr lang="tr-TR" dirty="0" err="1"/>
              <a:t>ride</a:t>
            </a:r>
            <a:r>
              <a:rPr lang="tr-TR" dirty="0"/>
              <a:t> </a:t>
            </a:r>
            <a:r>
              <a:rPr lang="tr-TR" dirty="0" err="1"/>
              <a:t>and</a:t>
            </a:r>
            <a:r>
              <a:rPr lang="tr-TR" dirty="0"/>
              <a:t> km </a:t>
            </a:r>
            <a:r>
              <a:rPr lang="tr-TR" dirty="0" err="1"/>
              <a:t>for</a:t>
            </a:r>
            <a:r>
              <a:rPr lang="tr-TR" dirty="0"/>
              <a:t> </a:t>
            </a:r>
            <a:r>
              <a:rPr lang="tr-TR" dirty="0" err="1"/>
              <a:t>every</a:t>
            </a:r>
            <a:r>
              <a:rPr lang="tr-TR" dirty="0"/>
              <a:t> </a:t>
            </a:r>
            <a:r>
              <a:rPr lang="tr-TR" dirty="0" err="1"/>
              <a:t>year</a:t>
            </a:r>
            <a:r>
              <a:rPr lang="tr-TR" dirty="0"/>
              <a:t>.</a:t>
            </a:r>
          </a:p>
        </p:txBody>
      </p:sp>
    </p:spTree>
    <p:extLst>
      <p:ext uri="{BB962C8B-B14F-4D97-AF65-F5344CB8AC3E}">
        <p14:creationId xmlns:p14="http://schemas.microsoft.com/office/powerpoint/2010/main" val="326822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çerik Yer Tutucusu 5">
            <a:extLst>
              <a:ext uri="{FF2B5EF4-FFF2-40B4-BE49-F238E27FC236}">
                <a16:creationId xmlns:a16="http://schemas.microsoft.com/office/drawing/2014/main" id="{7B7A4861-2C1A-FE00-FDBC-0CA16F8E92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8431" y="1776290"/>
            <a:ext cx="6807998" cy="2177119"/>
          </a:xfrm>
        </p:spPr>
      </p:pic>
      <p:sp>
        <p:nvSpPr>
          <p:cNvPr id="4" name="Rectangle 3">
            <a:extLst>
              <a:ext uri="{FF2B5EF4-FFF2-40B4-BE49-F238E27FC236}">
                <a16:creationId xmlns:a16="http://schemas.microsoft.com/office/drawing/2014/main" id="{1540D09D-5EC6-4DED-37BF-FFD1DEA46F90}"/>
              </a:ext>
            </a:extLst>
          </p:cNvPr>
          <p:cNvSpPr>
            <a:spLocks noGrp="1"/>
          </p:cNvSpPr>
          <p:nvPr>
            <p:ph type="title"/>
          </p:nvPr>
        </p:nvSpPr>
        <p:spPr>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dirty="0">
                <a:solidFill>
                  <a:schemeClr val="accent2"/>
                </a:solidFill>
              </a:rPr>
              <a:t>Profit Analysis </a:t>
            </a:r>
            <a:br>
              <a:rPr lang="tr-TR" dirty="0">
                <a:solidFill>
                  <a:schemeClr val="accent2"/>
                </a:solidFill>
              </a:rPr>
            </a:br>
            <a:r>
              <a:rPr lang="tr-TR" sz="2000" i="1" dirty="0" err="1">
                <a:solidFill>
                  <a:schemeClr val="accent2"/>
                </a:solidFill>
              </a:rPr>
              <a:t>by</a:t>
            </a:r>
            <a:r>
              <a:rPr lang="tr-TR" sz="2000" i="1" dirty="0">
                <a:solidFill>
                  <a:schemeClr val="accent2"/>
                </a:solidFill>
              </a:rPr>
              <a:t> </a:t>
            </a:r>
            <a:r>
              <a:rPr lang="tr-TR" sz="2000" i="1" dirty="0" err="1">
                <a:solidFill>
                  <a:schemeClr val="accent2"/>
                </a:solidFill>
              </a:rPr>
              <a:t>month</a:t>
            </a:r>
            <a:endParaRPr lang="tr-TR" i="1" dirty="0">
              <a:solidFill>
                <a:schemeClr val="accent2"/>
              </a:solidFill>
            </a:endParaRPr>
          </a:p>
        </p:txBody>
      </p:sp>
      <p:pic>
        <p:nvPicPr>
          <p:cNvPr id="8" name="Resim 7">
            <a:extLst>
              <a:ext uri="{FF2B5EF4-FFF2-40B4-BE49-F238E27FC236}">
                <a16:creationId xmlns:a16="http://schemas.microsoft.com/office/drawing/2014/main" id="{9CBECCEE-6435-5719-185A-99F55E7DA2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431" y="4022464"/>
            <a:ext cx="6807998" cy="2262722"/>
          </a:xfrm>
          <a:prstGeom prst="rect">
            <a:avLst/>
          </a:prstGeom>
        </p:spPr>
      </p:pic>
      <p:sp>
        <p:nvSpPr>
          <p:cNvPr id="9" name="Metin kutusu 8">
            <a:extLst>
              <a:ext uri="{FF2B5EF4-FFF2-40B4-BE49-F238E27FC236}">
                <a16:creationId xmlns:a16="http://schemas.microsoft.com/office/drawing/2014/main" id="{E81C0F1B-D599-004D-A0C6-DA4AD76A86A0}"/>
              </a:ext>
            </a:extLst>
          </p:cNvPr>
          <p:cNvSpPr txBox="1"/>
          <p:nvPr/>
        </p:nvSpPr>
        <p:spPr>
          <a:xfrm>
            <a:off x="8397765" y="2785240"/>
            <a:ext cx="2861442" cy="2031325"/>
          </a:xfrm>
          <a:prstGeom prst="rect">
            <a:avLst/>
          </a:prstGeom>
          <a:noFill/>
        </p:spPr>
        <p:txBody>
          <a:bodyPr wrap="square" rtlCol="0">
            <a:spAutoFit/>
          </a:bodyPr>
          <a:lstStyle/>
          <a:p>
            <a:r>
              <a:rPr lang="tr-TR" dirty="0" err="1"/>
              <a:t>Ride</a:t>
            </a:r>
            <a:r>
              <a:rPr lang="tr-TR" dirty="0"/>
              <a:t> </a:t>
            </a:r>
            <a:r>
              <a:rPr lang="tr-TR" dirty="0" err="1"/>
              <a:t>counts</a:t>
            </a:r>
            <a:r>
              <a:rPr lang="tr-TR" dirty="0"/>
              <a:t> </a:t>
            </a:r>
            <a:r>
              <a:rPr lang="tr-TR" dirty="0" err="1"/>
              <a:t>are</a:t>
            </a:r>
            <a:r>
              <a:rPr lang="tr-TR" dirty="0"/>
              <a:t> </a:t>
            </a:r>
            <a:r>
              <a:rPr lang="tr-TR" dirty="0" err="1"/>
              <a:t>incresed</a:t>
            </a:r>
            <a:r>
              <a:rPr lang="tr-TR" dirty="0"/>
              <a:t> </a:t>
            </a:r>
            <a:r>
              <a:rPr lang="tr-TR" dirty="0" err="1"/>
              <a:t>between</a:t>
            </a:r>
            <a:r>
              <a:rPr lang="tr-TR" dirty="0"/>
              <a:t> </a:t>
            </a:r>
            <a:r>
              <a:rPr lang="tr-TR" dirty="0" err="1"/>
              <a:t>September</a:t>
            </a:r>
            <a:r>
              <a:rPr lang="tr-TR" dirty="0"/>
              <a:t> </a:t>
            </a:r>
            <a:r>
              <a:rPr lang="tr-TR" dirty="0" err="1"/>
              <a:t>and</a:t>
            </a:r>
            <a:r>
              <a:rPr lang="tr-TR" dirty="0"/>
              <a:t> </a:t>
            </a:r>
            <a:r>
              <a:rPr lang="tr-TR" dirty="0" err="1"/>
              <a:t>December</a:t>
            </a:r>
            <a:r>
              <a:rPr lang="tr-TR" dirty="0"/>
              <a:t>, </a:t>
            </a:r>
            <a:r>
              <a:rPr lang="tr-TR" dirty="0" err="1"/>
              <a:t>thus</a:t>
            </a:r>
            <a:r>
              <a:rPr lang="tr-TR" dirty="0"/>
              <a:t> </a:t>
            </a:r>
            <a:r>
              <a:rPr lang="tr-TR" dirty="0" err="1"/>
              <a:t>the</a:t>
            </a:r>
            <a:r>
              <a:rPr lang="tr-TR" dirty="0"/>
              <a:t> </a:t>
            </a:r>
            <a:r>
              <a:rPr lang="tr-TR" dirty="0" err="1"/>
              <a:t>profit</a:t>
            </a:r>
            <a:r>
              <a:rPr lang="tr-TR" dirty="0"/>
              <a:t> is </a:t>
            </a:r>
            <a:r>
              <a:rPr lang="tr-TR" dirty="0" err="1"/>
              <a:t>also</a:t>
            </a:r>
            <a:r>
              <a:rPr lang="tr-TR" dirty="0"/>
              <a:t> </a:t>
            </a:r>
            <a:r>
              <a:rPr lang="tr-TR" dirty="0" err="1"/>
              <a:t>increased</a:t>
            </a:r>
            <a:r>
              <a:rPr lang="tr-TR" dirty="0"/>
              <a:t> </a:t>
            </a:r>
            <a:r>
              <a:rPr lang="tr-TR" dirty="0" err="1"/>
              <a:t>for</a:t>
            </a:r>
            <a:r>
              <a:rPr lang="tr-TR" dirty="0"/>
              <a:t> </a:t>
            </a:r>
            <a:r>
              <a:rPr lang="tr-TR" dirty="0" err="1"/>
              <a:t>both</a:t>
            </a:r>
            <a:r>
              <a:rPr lang="tr-TR" dirty="0"/>
              <a:t> </a:t>
            </a:r>
            <a:r>
              <a:rPr lang="tr-TR" dirty="0" err="1"/>
              <a:t>companies</a:t>
            </a:r>
            <a:r>
              <a:rPr lang="tr-TR" dirty="0"/>
              <a:t>, </a:t>
            </a:r>
            <a:r>
              <a:rPr lang="tr-TR" dirty="0" err="1"/>
              <a:t>however</a:t>
            </a:r>
            <a:r>
              <a:rPr lang="tr-TR" dirty="0"/>
              <a:t> </a:t>
            </a:r>
            <a:r>
              <a:rPr lang="tr-TR" dirty="0" err="1"/>
              <a:t>Yellow</a:t>
            </a:r>
            <a:r>
              <a:rPr lang="tr-TR" dirty="0"/>
              <a:t> </a:t>
            </a:r>
            <a:r>
              <a:rPr lang="tr-TR" dirty="0" err="1"/>
              <a:t>cab</a:t>
            </a:r>
            <a:r>
              <a:rPr lang="tr-TR" dirty="0"/>
              <a:t> </a:t>
            </a:r>
            <a:r>
              <a:rPr lang="tr-TR" dirty="0" err="1"/>
              <a:t>clearly</a:t>
            </a:r>
            <a:r>
              <a:rPr lang="tr-TR" dirty="0"/>
              <a:t> has </a:t>
            </a:r>
            <a:r>
              <a:rPr lang="tr-TR" dirty="0" err="1"/>
              <a:t>majority</a:t>
            </a:r>
            <a:r>
              <a:rPr lang="tr-TR" dirty="0"/>
              <a:t> of </a:t>
            </a:r>
            <a:r>
              <a:rPr lang="tr-TR" dirty="0" err="1"/>
              <a:t>the</a:t>
            </a:r>
            <a:r>
              <a:rPr lang="tr-TR" dirty="0"/>
              <a:t> </a:t>
            </a:r>
            <a:r>
              <a:rPr lang="tr-TR" dirty="0" err="1"/>
              <a:t>rides</a:t>
            </a:r>
            <a:r>
              <a:rPr lang="tr-TR" dirty="0"/>
              <a:t> </a:t>
            </a:r>
            <a:r>
              <a:rPr lang="tr-TR" dirty="0" err="1"/>
              <a:t>and</a:t>
            </a:r>
            <a:r>
              <a:rPr lang="tr-TR" dirty="0"/>
              <a:t> </a:t>
            </a:r>
            <a:r>
              <a:rPr lang="tr-TR" dirty="0" err="1"/>
              <a:t>profit</a:t>
            </a:r>
            <a:r>
              <a:rPr lang="tr-TR" dirty="0"/>
              <a:t>.  </a:t>
            </a:r>
          </a:p>
        </p:txBody>
      </p:sp>
    </p:spTree>
    <p:extLst>
      <p:ext uri="{BB962C8B-B14F-4D97-AF65-F5344CB8AC3E}">
        <p14:creationId xmlns:p14="http://schemas.microsoft.com/office/powerpoint/2010/main" val="3130864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çerik Yer Tutucusu 5">
            <a:extLst>
              <a:ext uri="{FF2B5EF4-FFF2-40B4-BE49-F238E27FC236}">
                <a16:creationId xmlns:a16="http://schemas.microsoft.com/office/drawing/2014/main" id="{D67B1833-0E33-F7EE-631D-6816E8EA06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57156"/>
            <a:ext cx="7296406" cy="4351338"/>
          </a:xfrm>
        </p:spPr>
      </p:pic>
      <p:sp>
        <p:nvSpPr>
          <p:cNvPr id="4" name="Rectangle 3">
            <a:extLst>
              <a:ext uri="{FF2B5EF4-FFF2-40B4-BE49-F238E27FC236}">
                <a16:creationId xmlns:a16="http://schemas.microsoft.com/office/drawing/2014/main" id="{0F3C990F-FB50-FA22-775D-543275F32D90}"/>
              </a:ext>
            </a:extLst>
          </p:cNvPr>
          <p:cNvSpPr>
            <a:spLocks noGrp="1"/>
          </p:cNvSpPr>
          <p:nvPr>
            <p:ph type="title"/>
          </p:nvPr>
        </p:nvSpPr>
        <p:spPr>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dirty="0">
                <a:solidFill>
                  <a:schemeClr val="accent2"/>
                </a:solidFill>
              </a:rPr>
              <a:t>Profit Analysis </a:t>
            </a:r>
            <a:br>
              <a:rPr lang="tr-TR" dirty="0">
                <a:solidFill>
                  <a:schemeClr val="accent2"/>
                </a:solidFill>
              </a:rPr>
            </a:br>
            <a:r>
              <a:rPr lang="tr-TR" sz="2000" i="1" dirty="0" err="1">
                <a:solidFill>
                  <a:schemeClr val="accent2"/>
                </a:solidFill>
              </a:rPr>
              <a:t>over</a:t>
            </a:r>
            <a:r>
              <a:rPr lang="tr-TR" sz="2000" i="1" dirty="0">
                <a:solidFill>
                  <a:schemeClr val="accent2"/>
                </a:solidFill>
              </a:rPr>
              <a:t> </a:t>
            </a:r>
            <a:r>
              <a:rPr lang="tr-TR" sz="2000" i="1" dirty="0" err="1">
                <a:solidFill>
                  <a:schemeClr val="accent2"/>
                </a:solidFill>
              </a:rPr>
              <a:t>years</a:t>
            </a:r>
            <a:endParaRPr lang="tr-TR" i="1" dirty="0">
              <a:solidFill>
                <a:schemeClr val="accent2"/>
              </a:solidFill>
            </a:endParaRPr>
          </a:p>
        </p:txBody>
      </p:sp>
      <p:sp>
        <p:nvSpPr>
          <p:cNvPr id="7" name="Metin kutusu 6">
            <a:extLst>
              <a:ext uri="{FF2B5EF4-FFF2-40B4-BE49-F238E27FC236}">
                <a16:creationId xmlns:a16="http://schemas.microsoft.com/office/drawing/2014/main" id="{DFBD00B2-2163-8918-03AC-36695F37C58F}"/>
              </a:ext>
            </a:extLst>
          </p:cNvPr>
          <p:cNvSpPr txBox="1"/>
          <p:nvPr/>
        </p:nvSpPr>
        <p:spPr>
          <a:xfrm>
            <a:off x="8502869" y="3195355"/>
            <a:ext cx="2743200" cy="1477328"/>
          </a:xfrm>
          <a:prstGeom prst="rect">
            <a:avLst/>
          </a:prstGeom>
          <a:noFill/>
        </p:spPr>
        <p:txBody>
          <a:bodyPr wrap="square" rtlCol="0">
            <a:spAutoFit/>
          </a:bodyPr>
          <a:lstStyle/>
          <a:p>
            <a:r>
              <a:rPr lang="tr-TR" dirty="0" err="1"/>
              <a:t>Both</a:t>
            </a:r>
            <a:r>
              <a:rPr lang="tr-TR" dirty="0"/>
              <a:t> </a:t>
            </a:r>
            <a:r>
              <a:rPr lang="tr-TR" dirty="0" err="1"/>
              <a:t>companies</a:t>
            </a:r>
            <a:r>
              <a:rPr lang="tr-TR" dirty="0"/>
              <a:t> </a:t>
            </a:r>
            <a:r>
              <a:rPr lang="tr-TR" dirty="0" err="1"/>
              <a:t>have</a:t>
            </a:r>
            <a:r>
              <a:rPr lang="tr-TR" dirty="0"/>
              <a:t> </a:t>
            </a:r>
            <a:r>
              <a:rPr lang="tr-TR" dirty="0" err="1"/>
              <a:t>made</a:t>
            </a:r>
            <a:r>
              <a:rPr lang="tr-TR" dirty="0"/>
              <a:t> </a:t>
            </a:r>
            <a:r>
              <a:rPr lang="tr-TR" dirty="0" err="1"/>
              <a:t>the</a:t>
            </a:r>
            <a:r>
              <a:rPr lang="tr-TR" dirty="0"/>
              <a:t> </a:t>
            </a:r>
            <a:r>
              <a:rPr lang="tr-TR" dirty="0" err="1"/>
              <a:t>most</a:t>
            </a:r>
            <a:r>
              <a:rPr lang="tr-TR" dirty="0"/>
              <a:t> </a:t>
            </a:r>
            <a:r>
              <a:rPr lang="tr-TR" dirty="0" err="1"/>
              <a:t>profit</a:t>
            </a:r>
            <a:r>
              <a:rPr lang="tr-TR" dirty="0"/>
              <a:t> in </a:t>
            </a:r>
            <a:r>
              <a:rPr lang="tr-TR" dirty="0" err="1"/>
              <a:t>year</a:t>
            </a:r>
            <a:r>
              <a:rPr lang="tr-TR" dirty="0"/>
              <a:t> 2017 </a:t>
            </a:r>
            <a:r>
              <a:rPr lang="tr-TR" dirty="0" err="1"/>
              <a:t>where</a:t>
            </a:r>
            <a:r>
              <a:rPr lang="tr-TR" dirty="0"/>
              <a:t> </a:t>
            </a:r>
            <a:r>
              <a:rPr lang="tr-TR" dirty="0" err="1"/>
              <a:t>Yellow</a:t>
            </a:r>
            <a:r>
              <a:rPr lang="tr-TR" dirty="0"/>
              <a:t> </a:t>
            </a:r>
            <a:r>
              <a:rPr lang="tr-TR" dirty="0" err="1"/>
              <a:t>cab</a:t>
            </a:r>
            <a:r>
              <a:rPr lang="tr-TR" dirty="0"/>
              <a:t> has </a:t>
            </a:r>
            <a:r>
              <a:rPr lang="tr-TR" dirty="0" err="1"/>
              <a:t>more</a:t>
            </a:r>
            <a:r>
              <a:rPr lang="tr-TR" dirty="0"/>
              <a:t> </a:t>
            </a:r>
            <a:r>
              <a:rPr lang="tr-TR" dirty="0" err="1"/>
              <a:t>profit</a:t>
            </a:r>
            <a:r>
              <a:rPr lang="tr-TR" dirty="0"/>
              <a:t> </a:t>
            </a:r>
            <a:r>
              <a:rPr lang="tr-TR" dirty="0" err="1"/>
              <a:t>than</a:t>
            </a:r>
            <a:r>
              <a:rPr lang="tr-TR" dirty="0"/>
              <a:t> Pink </a:t>
            </a:r>
            <a:r>
              <a:rPr lang="tr-TR" dirty="0" err="1"/>
              <a:t>Cab</a:t>
            </a:r>
            <a:r>
              <a:rPr lang="tr-TR" dirty="0"/>
              <a:t> </a:t>
            </a:r>
            <a:r>
              <a:rPr lang="tr-TR" dirty="0" err="1"/>
              <a:t>for</a:t>
            </a:r>
            <a:r>
              <a:rPr lang="tr-TR" dirty="0"/>
              <a:t> </a:t>
            </a:r>
            <a:r>
              <a:rPr lang="tr-TR" dirty="0" err="1"/>
              <a:t>every</a:t>
            </a:r>
            <a:r>
              <a:rPr lang="tr-TR" dirty="0"/>
              <a:t> </a:t>
            </a:r>
            <a:r>
              <a:rPr lang="tr-TR" dirty="0" err="1"/>
              <a:t>year</a:t>
            </a:r>
            <a:r>
              <a:rPr lang="tr-TR" dirty="0"/>
              <a:t>. </a:t>
            </a:r>
          </a:p>
        </p:txBody>
      </p:sp>
    </p:spTree>
    <p:extLst>
      <p:ext uri="{BB962C8B-B14F-4D97-AF65-F5344CB8AC3E}">
        <p14:creationId xmlns:p14="http://schemas.microsoft.com/office/powerpoint/2010/main" val="25596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çerik Yer Tutucusu 5">
            <a:extLst>
              <a:ext uri="{FF2B5EF4-FFF2-40B4-BE49-F238E27FC236}">
                <a16:creationId xmlns:a16="http://schemas.microsoft.com/office/drawing/2014/main" id="{E56404E3-E765-8596-B71B-6C91FE65C2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43839"/>
            <a:ext cx="10201293" cy="3411333"/>
          </a:xfrm>
        </p:spPr>
      </p:pic>
      <p:sp>
        <p:nvSpPr>
          <p:cNvPr id="4" name="Rectangle 3">
            <a:extLst>
              <a:ext uri="{FF2B5EF4-FFF2-40B4-BE49-F238E27FC236}">
                <a16:creationId xmlns:a16="http://schemas.microsoft.com/office/drawing/2014/main" id="{1DD3D1EF-8A99-DB73-2CA7-9228512AAEBB}"/>
              </a:ext>
            </a:extLst>
          </p:cNvPr>
          <p:cNvSpPr>
            <a:spLocks noGrp="1"/>
          </p:cNvSpPr>
          <p:nvPr>
            <p:ph type="title"/>
          </p:nvPr>
        </p:nvSpPr>
        <p:spPr>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dirty="0" err="1">
                <a:solidFill>
                  <a:schemeClr val="accent2"/>
                </a:solidFill>
              </a:rPr>
              <a:t>Ride</a:t>
            </a:r>
            <a:r>
              <a:rPr lang="tr-TR" dirty="0">
                <a:solidFill>
                  <a:schemeClr val="accent2"/>
                </a:solidFill>
              </a:rPr>
              <a:t> </a:t>
            </a:r>
            <a:r>
              <a:rPr lang="tr-TR" dirty="0" err="1">
                <a:solidFill>
                  <a:schemeClr val="accent2"/>
                </a:solidFill>
              </a:rPr>
              <a:t>Count</a:t>
            </a:r>
            <a:br>
              <a:rPr lang="tr-TR" dirty="0">
                <a:solidFill>
                  <a:schemeClr val="accent2"/>
                </a:solidFill>
              </a:rPr>
            </a:br>
            <a:r>
              <a:rPr lang="tr-TR" sz="2000" i="1" dirty="0" err="1">
                <a:solidFill>
                  <a:schemeClr val="accent2"/>
                </a:solidFill>
              </a:rPr>
              <a:t>by</a:t>
            </a:r>
            <a:r>
              <a:rPr lang="tr-TR" sz="2000" i="1" dirty="0">
                <a:solidFill>
                  <a:schemeClr val="accent2"/>
                </a:solidFill>
              </a:rPr>
              <a:t> </a:t>
            </a:r>
            <a:r>
              <a:rPr lang="tr-TR" sz="2000" i="1" dirty="0" err="1">
                <a:solidFill>
                  <a:schemeClr val="accent2"/>
                </a:solidFill>
              </a:rPr>
              <a:t>days</a:t>
            </a:r>
            <a:r>
              <a:rPr lang="tr-TR" sz="2000" i="1" dirty="0">
                <a:solidFill>
                  <a:schemeClr val="accent2"/>
                </a:solidFill>
              </a:rPr>
              <a:t> of </a:t>
            </a:r>
            <a:r>
              <a:rPr lang="tr-TR" sz="2000" i="1" dirty="0" err="1">
                <a:solidFill>
                  <a:schemeClr val="accent2"/>
                </a:solidFill>
              </a:rPr>
              <a:t>week</a:t>
            </a:r>
            <a:endParaRPr lang="tr-TR" i="1" dirty="0">
              <a:solidFill>
                <a:schemeClr val="accent2"/>
              </a:solidFill>
            </a:endParaRPr>
          </a:p>
        </p:txBody>
      </p:sp>
      <p:sp>
        <p:nvSpPr>
          <p:cNvPr id="7" name="Metin kutusu 6">
            <a:extLst>
              <a:ext uri="{FF2B5EF4-FFF2-40B4-BE49-F238E27FC236}">
                <a16:creationId xmlns:a16="http://schemas.microsoft.com/office/drawing/2014/main" id="{C76D3800-2769-C82C-06E2-4DA90EEB17AA}"/>
              </a:ext>
            </a:extLst>
          </p:cNvPr>
          <p:cNvSpPr txBox="1"/>
          <p:nvPr/>
        </p:nvSpPr>
        <p:spPr>
          <a:xfrm>
            <a:off x="1156138" y="5612524"/>
            <a:ext cx="8942063" cy="369332"/>
          </a:xfrm>
          <a:prstGeom prst="rect">
            <a:avLst/>
          </a:prstGeom>
          <a:noFill/>
        </p:spPr>
        <p:txBody>
          <a:bodyPr wrap="none" rtlCol="0">
            <a:spAutoFit/>
          </a:bodyPr>
          <a:lstStyle/>
          <a:p>
            <a:r>
              <a:rPr lang="tr-TR" dirty="0" err="1"/>
              <a:t>Both</a:t>
            </a:r>
            <a:r>
              <a:rPr lang="tr-TR" dirty="0"/>
              <a:t> </a:t>
            </a:r>
            <a:r>
              <a:rPr lang="tr-TR" dirty="0" err="1"/>
              <a:t>companies</a:t>
            </a:r>
            <a:r>
              <a:rPr lang="tr-TR" dirty="0"/>
              <a:t> </a:t>
            </a:r>
            <a:r>
              <a:rPr lang="tr-TR" dirty="0" err="1"/>
              <a:t>have</a:t>
            </a:r>
            <a:r>
              <a:rPr lang="tr-TR" dirty="0"/>
              <a:t> </a:t>
            </a:r>
            <a:r>
              <a:rPr lang="tr-TR" dirty="0" err="1"/>
              <a:t>more</a:t>
            </a:r>
            <a:r>
              <a:rPr lang="tr-TR" dirty="0"/>
              <a:t> </a:t>
            </a:r>
            <a:r>
              <a:rPr lang="tr-TR" dirty="0" err="1"/>
              <a:t>rides</a:t>
            </a:r>
            <a:r>
              <a:rPr lang="tr-TR" dirty="0"/>
              <a:t> </a:t>
            </a:r>
            <a:r>
              <a:rPr lang="tr-TR" dirty="0" err="1"/>
              <a:t>during</a:t>
            </a:r>
            <a:r>
              <a:rPr lang="tr-TR" dirty="0"/>
              <a:t> </a:t>
            </a:r>
            <a:r>
              <a:rPr lang="tr-TR" dirty="0" err="1"/>
              <a:t>weekends</a:t>
            </a:r>
            <a:r>
              <a:rPr lang="tr-TR" dirty="0"/>
              <a:t> </a:t>
            </a:r>
            <a:r>
              <a:rPr lang="tr-TR" dirty="0" err="1"/>
              <a:t>where</a:t>
            </a:r>
            <a:r>
              <a:rPr lang="tr-TR" dirty="0"/>
              <a:t> it </a:t>
            </a:r>
            <a:r>
              <a:rPr lang="tr-TR" dirty="0" err="1"/>
              <a:t>reaches</a:t>
            </a:r>
            <a:r>
              <a:rPr lang="tr-TR" dirty="0"/>
              <a:t> </a:t>
            </a:r>
            <a:r>
              <a:rPr lang="tr-TR" dirty="0" err="1"/>
              <a:t>the</a:t>
            </a:r>
            <a:r>
              <a:rPr lang="tr-TR" dirty="0"/>
              <a:t> </a:t>
            </a:r>
            <a:r>
              <a:rPr lang="tr-TR" dirty="0" err="1"/>
              <a:t>maximum</a:t>
            </a:r>
            <a:r>
              <a:rPr lang="tr-TR" dirty="0"/>
              <a:t> on </a:t>
            </a:r>
            <a:r>
              <a:rPr lang="tr-TR" dirty="0" err="1"/>
              <a:t>Fridays</a:t>
            </a:r>
            <a:r>
              <a:rPr lang="tr-TR" dirty="0"/>
              <a:t>. </a:t>
            </a:r>
          </a:p>
        </p:txBody>
      </p:sp>
    </p:spTree>
    <p:extLst>
      <p:ext uri="{BB962C8B-B14F-4D97-AF65-F5344CB8AC3E}">
        <p14:creationId xmlns:p14="http://schemas.microsoft.com/office/powerpoint/2010/main" val="2896964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çerik Yer Tutucusu 5">
            <a:extLst>
              <a:ext uri="{FF2B5EF4-FFF2-40B4-BE49-F238E27FC236}">
                <a16:creationId xmlns:a16="http://schemas.microsoft.com/office/drawing/2014/main" id="{ED0D8905-546F-140D-F991-E4F91F57D5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7063" y="1807437"/>
            <a:ext cx="7619999" cy="3243126"/>
          </a:xfrm>
        </p:spPr>
      </p:pic>
      <p:sp>
        <p:nvSpPr>
          <p:cNvPr id="4" name="Rectangle 3">
            <a:extLst>
              <a:ext uri="{FF2B5EF4-FFF2-40B4-BE49-F238E27FC236}">
                <a16:creationId xmlns:a16="http://schemas.microsoft.com/office/drawing/2014/main" id="{7A8FB5A9-1258-88A8-FDCF-7EF1AFD80C07}"/>
              </a:ext>
            </a:extLst>
          </p:cNvPr>
          <p:cNvSpPr>
            <a:spLocks noGrp="1"/>
          </p:cNvSpPr>
          <p:nvPr>
            <p:ph type="title"/>
          </p:nvPr>
        </p:nvSpPr>
        <p:spPr>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dirty="0">
                <a:solidFill>
                  <a:schemeClr val="accent2"/>
                </a:solidFill>
              </a:rPr>
              <a:t>Profit Analysis </a:t>
            </a:r>
            <a:br>
              <a:rPr lang="tr-TR" dirty="0">
                <a:solidFill>
                  <a:schemeClr val="accent2"/>
                </a:solidFill>
              </a:rPr>
            </a:br>
            <a:r>
              <a:rPr lang="tr-TR" sz="2000" i="1" dirty="0" err="1">
                <a:solidFill>
                  <a:schemeClr val="accent2"/>
                </a:solidFill>
              </a:rPr>
              <a:t>by</a:t>
            </a:r>
            <a:r>
              <a:rPr lang="tr-TR" sz="2000" i="1" dirty="0">
                <a:solidFill>
                  <a:schemeClr val="accent2"/>
                </a:solidFill>
              </a:rPr>
              <a:t> </a:t>
            </a:r>
            <a:r>
              <a:rPr lang="tr-TR" sz="2000" i="1" dirty="0" err="1">
                <a:solidFill>
                  <a:schemeClr val="accent2"/>
                </a:solidFill>
              </a:rPr>
              <a:t>gender</a:t>
            </a:r>
            <a:endParaRPr lang="tr-TR" i="1" dirty="0">
              <a:solidFill>
                <a:schemeClr val="accent2"/>
              </a:solidFill>
            </a:endParaRPr>
          </a:p>
        </p:txBody>
      </p:sp>
      <p:sp>
        <p:nvSpPr>
          <p:cNvPr id="7" name="Metin kutusu 6">
            <a:extLst>
              <a:ext uri="{FF2B5EF4-FFF2-40B4-BE49-F238E27FC236}">
                <a16:creationId xmlns:a16="http://schemas.microsoft.com/office/drawing/2014/main" id="{37D0C05E-8429-B46B-7511-794FF7A26951}"/>
              </a:ext>
            </a:extLst>
          </p:cNvPr>
          <p:cNvSpPr txBox="1"/>
          <p:nvPr/>
        </p:nvSpPr>
        <p:spPr>
          <a:xfrm>
            <a:off x="956441" y="5623034"/>
            <a:ext cx="10037379" cy="646331"/>
          </a:xfrm>
          <a:prstGeom prst="rect">
            <a:avLst/>
          </a:prstGeom>
          <a:noFill/>
        </p:spPr>
        <p:txBody>
          <a:bodyPr wrap="square" rtlCol="0">
            <a:spAutoFit/>
          </a:bodyPr>
          <a:lstStyle/>
          <a:p>
            <a:r>
              <a:rPr lang="tr-TR" dirty="0" err="1"/>
              <a:t>Most</a:t>
            </a:r>
            <a:r>
              <a:rPr lang="tr-TR" dirty="0"/>
              <a:t> </a:t>
            </a:r>
            <a:r>
              <a:rPr lang="tr-TR" dirty="0" err="1"/>
              <a:t>cab</a:t>
            </a:r>
            <a:r>
              <a:rPr lang="tr-TR" dirty="0"/>
              <a:t> </a:t>
            </a:r>
            <a:r>
              <a:rPr lang="tr-TR" dirty="0" err="1"/>
              <a:t>users</a:t>
            </a:r>
            <a:r>
              <a:rPr lang="tr-TR" dirty="0"/>
              <a:t> </a:t>
            </a:r>
            <a:r>
              <a:rPr lang="tr-TR" dirty="0" err="1"/>
              <a:t>are</a:t>
            </a:r>
            <a:r>
              <a:rPr lang="tr-TR" dirty="0"/>
              <a:t> </a:t>
            </a:r>
            <a:r>
              <a:rPr lang="tr-TR" dirty="0" err="1"/>
              <a:t>male</a:t>
            </a:r>
            <a:r>
              <a:rPr lang="tr-TR" dirty="0"/>
              <a:t> </a:t>
            </a:r>
            <a:r>
              <a:rPr lang="tr-TR" dirty="0" err="1"/>
              <a:t>and</a:t>
            </a:r>
            <a:r>
              <a:rPr lang="tr-TR" dirty="0"/>
              <a:t> </a:t>
            </a:r>
            <a:r>
              <a:rPr lang="tr-TR" dirty="0" err="1"/>
              <a:t>represent</a:t>
            </a:r>
            <a:r>
              <a:rPr lang="tr-TR" dirty="0"/>
              <a:t> 58% of </a:t>
            </a:r>
            <a:r>
              <a:rPr lang="tr-TR" dirty="0" err="1"/>
              <a:t>users</a:t>
            </a:r>
            <a:r>
              <a:rPr lang="tr-TR" dirty="0"/>
              <a:t>. </a:t>
            </a:r>
            <a:r>
              <a:rPr lang="tr-TR" dirty="0" err="1"/>
              <a:t>The</a:t>
            </a:r>
            <a:r>
              <a:rPr lang="tr-TR" dirty="0"/>
              <a:t> </a:t>
            </a:r>
            <a:r>
              <a:rPr lang="tr-TR" dirty="0" err="1"/>
              <a:t>gender</a:t>
            </a:r>
            <a:r>
              <a:rPr lang="tr-TR" dirty="0"/>
              <a:t> </a:t>
            </a:r>
            <a:r>
              <a:rPr lang="tr-TR" dirty="0" err="1"/>
              <a:t>distribution</a:t>
            </a:r>
            <a:r>
              <a:rPr lang="tr-TR" dirty="0"/>
              <a:t> is </a:t>
            </a:r>
            <a:r>
              <a:rPr lang="tr-TR" dirty="0" err="1"/>
              <a:t>also</a:t>
            </a:r>
            <a:r>
              <a:rPr lang="tr-TR" dirty="0"/>
              <a:t> </a:t>
            </a:r>
            <a:r>
              <a:rPr lang="tr-TR" dirty="0" err="1"/>
              <a:t>the</a:t>
            </a:r>
            <a:r>
              <a:rPr lang="tr-TR" dirty="0"/>
              <a:t> </a:t>
            </a:r>
            <a:r>
              <a:rPr lang="tr-TR" dirty="0" err="1"/>
              <a:t>same</a:t>
            </a:r>
            <a:r>
              <a:rPr lang="tr-TR" dirty="0"/>
              <a:t> </a:t>
            </a:r>
            <a:r>
              <a:rPr lang="tr-TR" dirty="0" err="1"/>
              <a:t>for</a:t>
            </a:r>
            <a:r>
              <a:rPr lang="tr-TR" dirty="0"/>
              <a:t> </a:t>
            </a:r>
            <a:r>
              <a:rPr lang="tr-TR" dirty="0" err="1"/>
              <a:t>profit</a:t>
            </a:r>
            <a:r>
              <a:rPr lang="tr-TR" dirty="0"/>
              <a:t>, </a:t>
            </a:r>
            <a:r>
              <a:rPr lang="tr-TR" dirty="0" err="1"/>
              <a:t>there</a:t>
            </a:r>
            <a:r>
              <a:rPr lang="tr-TR" dirty="0"/>
              <a:t> is </a:t>
            </a:r>
            <a:r>
              <a:rPr lang="tr-TR" dirty="0" err="1"/>
              <a:t>no</a:t>
            </a:r>
            <a:r>
              <a:rPr lang="tr-TR" dirty="0"/>
              <a:t> </a:t>
            </a:r>
            <a:r>
              <a:rPr lang="tr-TR" dirty="0" err="1"/>
              <a:t>significant</a:t>
            </a:r>
            <a:r>
              <a:rPr lang="tr-TR" dirty="0"/>
              <a:t> </a:t>
            </a:r>
            <a:r>
              <a:rPr lang="tr-TR" dirty="0" err="1"/>
              <a:t>importance</a:t>
            </a:r>
            <a:r>
              <a:rPr lang="tr-TR" dirty="0"/>
              <a:t> of </a:t>
            </a:r>
            <a:r>
              <a:rPr lang="tr-TR" dirty="0" err="1"/>
              <a:t>gender</a:t>
            </a:r>
            <a:r>
              <a:rPr lang="tr-TR" dirty="0"/>
              <a:t> on </a:t>
            </a:r>
            <a:r>
              <a:rPr lang="tr-TR" dirty="0" err="1"/>
              <a:t>profit</a:t>
            </a:r>
            <a:r>
              <a:rPr lang="tr-TR" dirty="0"/>
              <a:t>. </a:t>
            </a:r>
          </a:p>
        </p:txBody>
      </p:sp>
    </p:spTree>
    <p:extLst>
      <p:ext uri="{BB962C8B-B14F-4D97-AF65-F5344CB8AC3E}">
        <p14:creationId xmlns:p14="http://schemas.microsoft.com/office/powerpoint/2010/main" val="223595028"/>
      </p:ext>
    </p:extLst>
  </p:cSld>
  <p:clrMapOvr>
    <a:masterClrMapping/>
  </p:clrMapOvr>
</p:sld>
</file>

<file path=ppt/theme/theme1.xml><?xml version="1.0" encoding="utf-8"?>
<a:theme xmlns:a="http://schemas.openxmlformats.org/drawingml/2006/main" name="Office Teması">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ta Glacier Internship" id="{2B17C0A9-4F1A-394C-9305-82F12CA26E4F}" vid="{F9955FDF-826E-7C4D-B52C-017E9540C8B9}"/>
    </a:ext>
  </a:extLst>
</a:theme>
</file>

<file path=docProps/app.xml><?xml version="1.0" encoding="utf-8"?>
<Properties xmlns="http://schemas.openxmlformats.org/officeDocument/2006/extended-properties" xmlns:vt="http://schemas.openxmlformats.org/officeDocument/2006/docPropsVTypes">
  <Template>Office Teması</Template>
  <TotalTime>190</TotalTime>
  <Words>509</Words>
  <Application>Microsoft Macintosh PowerPoint</Application>
  <PresentationFormat>Geniş ekran</PresentationFormat>
  <Paragraphs>52</Paragraphs>
  <Slides>15</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15</vt:i4>
      </vt:variant>
    </vt:vector>
  </HeadingPairs>
  <TitlesOfParts>
    <vt:vector size="19" baseType="lpstr">
      <vt:lpstr>Arial</vt:lpstr>
      <vt:lpstr>Calibri</vt:lpstr>
      <vt:lpstr>Calibri Light</vt:lpstr>
      <vt:lpstr>Office Teması</vt:lpstr>
      <vt:lpstr>PowerPoint Sunusu</vt:lpstr>
      <vt:lpstr>Case Summary</vt:lpstr>
      <vt:lpstr>Data Exploration</vt:lpstr>
      <vt:lpstr>User Distribution</vt:lpstr>
      <vt:lpstr>Profit Analysis  per Ride and KM</vt:lpstr>
      <vt:lpstr>Profit Analysis  by month</vt:lpstr>
      <vt:lpstr>Profit Analysis  over years</vt:lpstr>
      <vt:lpstr>Ride Count by days of week</vt:lpstr>
      <vt:lpstr>Profit Analysis  by gender</vt:lpstr>
      <vt:lpstr>Profit Analysis  by age </vt:lpstr>
      <vt:lpstr>Profit Analysis  by income group </vt:lpstr>
      <vt:lpstr>Profit Analysis  by Price</vt:lpstr>
      <vt:lpstr>Profitability</vt:lpstr>
      <vt:lpstr>Recommendations</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Dilan Oz</dc:creator>
  <cp:lastModifiedBy>Dilan Oz</cp:lastModifiedBy>
  <cp:revision>5</cp:revision>
  <dcterms:created xsi:type="dcterms:W3CDTF">2022-10-21T11:37:38Z</dcterms:created>
  <dcterms:modified xsi:type="dcterms:W3CDTF">2022-10-21T14:48:37Z</dcterms:modified>
</cp:coreProperties>
</file>